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72" r:id="rId6"/>
    <p:sldId id="258" r:id="rId7"/>
    <p:sldId id="280" r:id="rId8"/>
    <p:sldId id="277" r:id="rId9"/>
    <p:sldId id="281" r:id="rId10"/>
    <p:sldId id="263" r:id="rId11"/>
    <p:sldId id="262" r:id="rId12"/>
    <p:sldId id="273" r:id="rId13"/>
    <p:sldId id="274" r:id="rId14"/>
    <p:sldId id="266" r:id="rId15"/>
    <p:sldId id="275" r:id="rId16"/>
    <p:sldId id="278" r:id="rId17"/>
    <p:sldId id="290" r:id="rId18"/>
    <p:sldId id="291" r:id="rId19"/>
    <p:sldId id="292" r:id="rId20"/>
    <p:sldId id="293" r:id="rId21"/>
    <p:sldId id="294" r:id="rId22"/>
    <p:sldId id="257" r:id="rId23"/>
    <p:sldId id="283" r:id="rId24"/>
    <p:sldId id="285" r:id="rId25"/>
    <p:sldId id="287" r:id="rId26"/>
    <p:sldId id="289" r:id="rId27"/>
  </p:sldIdLst>
  <p:sldSz cx="12192000" cy="6858000"/>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7" d="100"/>
          <a:sy n="77" d="100"/>
        </p:scale>
        <p:origin x="642" y="-5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DA75CC4E-55D1-44AE-AF9B-0B4EDD2A2E2C}" type="datetimeFigureOut">
              <a:rPr lang="nl-NL" smtClean="0"/>
              <a:t>13-3-2019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1331D55-D5C4-44F1-9BA5-19C6E7AC59A5}" type="slidenum">
              <a:rPr lang="nl-NL" smtClean="0"/>
              <a:t>‹nr.›</a:t>
            </a:fld>
            <a:endParaRPr lang="nl-NL"/>
          </a:p>
        </p:txBody>
      </p:sp>
    </p:spTree>
    <p:extLst>
      <p:ext uri="{BB962C8B-B14F-4D97-AF65-F5344CB8AC3E}">
        <p14:creationId xmlns:p14="http://schemas.microsoft.com/office/powerpoint/2010/main" val="2443574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A75CC4E-55D1-44AE-AF9B-0B4EDD2A2E2C}" type="datetimeFigureOut">
              <a:rPr lang="nl-NL" smtClean="0"/>
              <a:t>13-3-2019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1331D55-D5C4-44F1-9BA5-19C6E7AC59A5}" type="slidenum">
              <a:rPr lang="nl-NL" smtClean="0"/>
              <a:t>‹nr.›</a:t>
            </a:fld>
            <a:endParaRPr lang="nl-NL"/>
          </a:p>
        </p:txBody>
      </p:sp>
    </p:spTree>
    <p:extLst>
      <p:ext uri="{BB962C8B-B14F-4D97-AF65-F5344CB8AC3E}">
        <p14:creationId xmlns:p14="http://schemas.microsoft.com/office/powerpoint/2010/main" val="1808725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A75CC4E-55D1-44AE-AF9B-0B4EDD2A2E2C}" type="datetimeFigureOut">
              <a:rPr lang="nl-NL" smtClean="0"/>
              <a:t>13-3-2019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1331D55-D5C4-44F1-9BA5-19C6E7AC59A5}" type="slidenum">
              <a:rPr lang="nl-NL" smtClean="0"/>
              <a:t>‹nr.›</a:t>
            </a:fld>
            <a:endParaRPr lang="nl-NL"/>
          </a:p>
        </p:txBody>
      </p:sp>
    </p:spTree>
    <p:extLst>
      <p:ext uri="{BB962C8B-B14F-4D97-AF65-F5344CB8AC3E}">
        <p14:creationId xmlns:p14="http://schemas.microsoft.com/office/powerpoint/2010/main" val="549021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A75CC4E-55D1-44AE-AF9B-0B4EDD2A2E2C}" type="datetimeFigureOut">
              <a:rPr lang="nl-NL" smtClean="0"/>
              <a:t>13-3-2019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1331D55-D5C4-44F1-9BA5-19C6E7AC59A5}" type="slidenum">
              <a:rPr lang="nl-NL" smtClean="0"/>
              <a:t>‹nr.›</a:t>
            </a:fld>
            <a:endParaRPr lang="nl-NL"/>
          </a:p>
        </p:txBody>
      </p:sp>
    </p:spTree>
    <p:extLst>
      <p:ext uri="{BB962C8B-B14F-4D97-AF65-F5344CB8AC3E}">
        <p14:creationId xmlns:p14="http://schemas.microsoft.com/office/powerpoint/2010/main" val="1961794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DA75CC4E-55D1-44AE-AF9B-0B4EDD2A2E2C}" type="datetimeFigureOut">
              <a:rPr lang="nl-NL" smtClean="0"/>
              <a:t>13-3-2019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1331D55-D5C4-44F1-9BA5-19C6E7AC59A5}" type="slidenum">
              <a:rPr lang="nl-NL" smtClean="0"/>
              <a:t>‹nr.›</a:t>
            </a:fld>
            <a:endParaRPr lang="nl-NL"/>
          </a:p>
        </p:txBody>
      </p:sp>
    </p:spTree>
    <p:extLst>
      <p:ext uri="{BB962C8B-B14F-4D97-AF65-F5344CB8AC3E}">
        <p14:creationId xmlns:p14="http://schemas.microsoft.com/office/powerpoint/2010/main" val="3959575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DA75CC4E-55D1-44AE-AF9B-0B4EDD2A2E2C}" type="datetimeFigureOut">
              <a:rPr lang="nl-NL" smtClean="0"/>
              <a:t>13-3-2019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1331D55-D5C4-44F1-9BA5-19C6E7AC59A5}" type="slidenum">
              <a:rPr lang="nl-NL" smtClean="0"/>
              <a:t>‹nr.›</a:t>
            </a:fld>
            <a:endParaRPr lang="nl-NL"/>
          </a:p>
        </p:txBody>
      </p:sp>
    </p:spTree>
    <p:extLst>
      <p:ext uri="{BB962C8B-B14F-4D97-AF65-F5344CB8AC3E}">
        <p14:creationId xmlns:p14="http://schemas.microsoft.com/office/powerpoint/2010/main" val="1712752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DA75CC4E-55D1-44AE-AF9B-0B4EDD2A2E2C}" type="datetimeFigureOut">
              <a:rPr lang="nl-NL" smtClean="0"/>
              <a:t>13-3-2019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81331D55-D5C4-44F1-9BA5-19C6E7AC59A5}" type="slidenum">
              <a:rPr lang="nl-NL" smtClean="0"/>
              <a:t>‹nr.›</a:t>
            </a:fld>
            <a:endParaRPr lang="nl-NL"/>
          </a:p>
        </p:txBody>
      </p:sp>
    </p:spTree>
    <p:extLst>
      <p:ext uri="{BB962C8B-B14F-4D97-AF65-F5344CB8AC3E}">
        <p14:creationId xmlns:p14="http://schemas.microsoft.com/office/powerpoint/2010/main" val="2231485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DA75CC4E-55D1-44AE-AF9B-0B4EDD2A2E2C}" type="datetimeFigureOut">
              <a:rPr lang="nl-NL" smtClean="0"/>
              <a:t>13-3-2019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81331D55-D5C4-44F1-9BA5-19C6E7AC59A5}" type="slidenum">
              <a:rPr lang="nl-NL" smtClean="0"/>
              <a:t>‹nr.›</a:t>
            </a:fld>
            <a:endParaRPr lang="nl-NL"/>
          </a:p>
        </p:txBody>
      </p:sp>
    </p:spTree>
    <p:extLst>
      <p:ext uri="{BB962C8B-B14F-4D97-AF65-F5344CB8AC3E}">
        <p14:creationId xmlns:p14="http://schemas.microsoft.com/office/powerpoint/2010/main" val="2901379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A75CC4E-55D1-44AE-AF9B-0B4EDD2A2E2C}" type="datetimeFigureOut">
              <a:rPr lang="nl-NL" smtClean="0"/>
              <a:t>13-3-2019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81331D55-D5C4-44F1-9BA5-19C6E7AC59A5}" type="slidenum">
              <a:rPr lang="nl-NL" smtClean="0"/>
              <a:t>‹nr.›</a:t>
            </a:fld>
            <a:endParaRPr lang="nl-NL"/>
          </a:p>
        </p:txBody>
      </p:sp>
    </p:spTree>
    <p:extLst>
      <p:ext uri="{BB962C8B-B14F-4D97-AF65-F5344CB8AC3E}">
        <p14:creationId xmlns:p14="http://schemas.microsoft.com/office/powerpoint/2010/main" val="3037950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DA75CC4E-55D1-44AE-AF9B-0B4EDD2A2E2C}" type="datetimeFigureOut">
              <a:rPr lang="nl-NL" smtClean="0"/>
              <a:t>13-3-2019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1331D55-D5C4-44F1-9BA5-19C6E7AC59A5}" type="slidenum">
              <a:rPr lang="nl-NL" smtClean="0"/>
              <a:t>‹nr.›</a:t>
            </a:fld>
            <a:endParaRPr lang="nl-NL"/>
          </a:p>
        </p:txBody>
      </p:sp>
    </p:spTree>
    <p:extLst>
      <p:ext uri="{BB962C8B-B14F-4D97-AF65-F5344CB8AC3E}">
        <p14:creationId xmlns:p14="http://schemas.microsoft.com/office/powerpoint/2010/main" val="3346677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DA75CC4E-55D1-44AE-AF9B-0B4EDD2A2E2C}" type="datetimeFigureOut">
              <a:rPr lang="nl-NL" smtClean="0"/>
              <a:t>13-3-2019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1331D55-D5C4-44F1-9BA5-19C6E7AC59A5}" type="slidenum">
              <a:rPr lang="nl-NL" smtClean="0"/>
              <a:t>‹nr.›</a:t>
            </a:fld>
            <a:endParaRPr lang="nl-NL"/>
          </a:p>
        </p:txBody>
      </p:sp>
    </p:spTree>
    <p:extLst>
      <p:ext uri="{BB962C8B-B14F-4D97-AF65-F5344CB8AC3E}">
        <p14:creationId xmlns:p14="http://schemas.microsoft.com/office/powerpoint/2010/main" val="3012742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75CC4E-55D1-44AE-AF9B-0B4EDD2A2E2C}" type="datetimeFigureOut">
              <a:rPr lang="nl-NL" smtClean="0"/>
              <a:t>13-3-2019</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331D55-D5C4-44F1-9BA5-19C6E7AC59A5}" type="slidenum">
              <a:rPr lang="nl-NL" smtClean="0"/>
              <a:t>‹nr.›</a:t>
            </a:fld>
            <a:endParaRPr lang="nl-NL"/>
          </a:p>
        </p:txBody>
      </p:sp>
    </p:spTree>
    <p:extLst>
      <p:ext uri="{BB962C8B-B14F-4D97-AF65-F5344CB8AC3E}">
        <p14:creationId xmlns:p14="http://schemas.microsoft.com/office/powerpoint/2010/main" val="2296186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file:////var/folders/ww/lvk59mk16dgcb3q9g4zl7ctm0000gn/T/com.microsoft.Word/WebArchiveCopyPasteTempFiles/4.jpg" TargetMode="External"/><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8.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383957" y="92634"/>
            <a:ext cx="9144000" cy="2387600"/>
          </a:xfrm>
        </p:spPr>
        <p:txBody>
          <a:bodyPr/>
          <a:lstStyle/>
          <a:p>
            <a:r>
              <a:rPr lang="nl-NL" dirty="0" smtClean="0"/>
              <a:t> </a:t>
            </a:r>
            <a:endParaRPr lang="nl-NL" dirty="0"/>
          </a:p>
        </p:txBody>
      </p:sp>
      <p:sp>
        <p:nvSpPr>
          <p:cNvPr id="3" name="Ondertitel 2"/>
          <p:cNvSpPr>
            <a:spLocks noGrp="1"/>
          </p:cNvSpPr>
          <p:nvPr>
            <p:ph type="subTitle" idx="1"/>
          </p:nvPr>
        </p:nvSpPr>
        <p:spPr>
          <a:xfrm>
            <a:off x="1383957" y="2685535"/>
            <a:ext cx="9144000" cy="3369275"/>
          </a:xfrm>
        </p:spPr>
        <p:txBody>
          <a:bodyPr>
            <a:normAutofit/>
          </a:bodyPr>
          <a:lstStyle/>
          <a:p>
            <a:endParaRPr lang="nl-NL" dirty="0" smtClean="0"/>
          </a:p>
          <a:p>
            <a:r>
              <a:rPr lang="nl-NL" dirty="0" smtClean="0"/>
              <a:t>Lage Landen</a:t>
            </a:r>
          </a:p>
          <a:p>
            <a:endParaRPr lang="nl-NL" dirty="0" smtClean="0"/>
          </a:p>
          <a:p>
            <a:endParaRPr lang="nl-NL" dirty="0"/>
          </a:p>
          <a:p>
            <a:endParaRPr lang="nl-NL" dirty="0" smtClean="0"/>
          </a:p>
          <a:p>
            <a:endParaRPr lang="nl-NL" dirty="0"/>
          </a:p>
          <a:p>
            <a:endParaRPr lang="nl-NL"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1680" y="92634"/>
            <a:ext cx="8129847" cy="6713847"/>
          </a:xfrm>
          <a:prstGeom prst="rect">
            <a:avLst/>
          </a:prstGeom>
        </p:spPr>
      </p:pic>
      <p:sp>
        <p:nvSpPr>
          <p:cNvPr id="5" name="Tekstvak 4"/>
          <p:cNvSpPr txBox="1"/>
          <p:nvPr/>
        </p:nvSpPr>
        <p:spPr>
          <a:xfrm>
            <a:off x="3063239" y="1234519"/>
            <a:ext cx="6026727" cy="3416320"/>
          </a:xfrm>
          <a:prstGeom prst="rect">
            <a:avLst/>
          </a:prstGeom>
          <a:noFill/>
        </p:spPr>
        <p:txBody>
          <a:bodyPr wrap="square" rtlCol="0">
            <a:spAutoFit/>
          </a:bodyPr>
          <a:lstStyle/>
          <a:p>
            <a:pPr algn="ctr"/>
            <a:r>
              <a:rPr lang="nl-NL" sz="5400" dirty="0" smtClean="0"/>
              <a:t>Mijn</a:t>
            </a:r>
            <a:r>
              <a:rPr lang="nl-NL" dirty="0" smtClean="0"/>
              <a:t> </a:t>
            </a:r>
            <a:r>
              <a:rPr lang="nl-NL" sz="5400" dirty="0" smtClean="0"/>
              <a:t>landschap</a:t>
            </a:r>
          </a:p>
          <a:p>
            <a:pPr algn="ctr"/>
            <a:endParaRPr lang="nl-NL" sz="5400" dirty="0"/>
          </a:p>
          <a:p>
            <a:pPr algn="ctr"/>
            <a:r>
              <a:rPr lang="nl-NL" sz="3600" dirty="0" smtClean="0"/>
              <a:t>Groep 5 &amp; 6</a:t>
            </a:r>
          </a:p>
          <a:p>
            <a:pPr algn="ctr"/>
            <a:endParaRPr lang="nl-NL" sz="3600" dirty="0"/>
          </a:p>
          <a:p>
            <a:pPr algn="ctr"/>
            <a:endParaRPr lang="nl-NL" sz="3600" dirty="0"/>
          </a:p>
        </p:txBody>
      </p:sp>
      <p:pic>
        <p:nvPicPr>
          <p:cNvPr id="9" name="Afbeelding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1839" y="5008161"/>
            <a:ext cx="3599688" cy="1798320"/>
          </a:xfrm>
          <a:prstGeom prst="rect">
            <a:avLst/>
          </a:prstGeom>
        </p:spPr>
      </p:pic>
    </p:spTree>
    <p:extLst>
      <p:ext uri="{BB962C8B-B14F-4D97-AF65-F5344CB8AC3E}">
        <p14:creationId xmlns:p14="http://schemas.microsoft.com/office/powerpoint/2010/main" val="12962310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b="1" i="1" dirty="0" smtClean="0"/>
              <a:t>Opdracht 2</a:t>
            </a:r>
            <a:endParaRPr lang="nl-NL" sz="3200" b="1" i="1" dirty="0"/>
          </a:p>
        </p:txBody>
      </p:sp>
      <p:sp>
        <p:nvSpPr>
          <p:cNvPr id="6" name="Rechthoek 5"/>
          <p:cNvSpPr/>
          <p:nvPr/>
        </p:nvSpPr>
        <p:spPr>
          <a:xfrm>
            <a:off x="6266933" y="825714"/>
            <a:ext cx="5027141" cy="130788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NL"/>
          </a:p>
        </p:txBody>
      </p:sp>
      <p:sp>
        <p:nvSpPr>
          <p:cNvPr id="7" name="Rechthoek 6"/>
          <p:cNvSpPr/>
          <p:nvPr/>
        </p:nvSpPr>
        <p:spPr>
          <a:xfrm>
            <a:off x="6265903" y="2486494"/>
            <a:ext cx="5027141" cy="903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NL"/>
          </a:p>
        </p:txBody>
      </p:sp>
      <p:sp>
        <p:nvSpPr>
          <p:cNvPr id="8" name="Rechthoek 7"/>
          <p:cNvSpPr/>
          <p:nvPr/>
        </p:nvSpPr>
        <p:spPr>
          <a:xfrm>
            <a:off x="838198" y="1690687"/>
            <a:ext cx="5027144" cy="106075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NL"/>
          </a:p>
        </p:txBody>
      </p:sp>
      <p:sp>
        <p:nvSpPr>
          <p:cNvPr id="9" name="Rechthoek 8"/>
          <p:cNvSpPr/>
          <p:nvPr/>
        </p:nvSpPr>
        <p:spPr>
          <a:xfrm>
            <a:off x="838197" y="3133508"/>
            <a:ext cx="5027143" cy="97717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NL"/>
          </a:p>
        </p:txBody>
      </p:sp>
      <p:sp>
        <p:nvSpPr>
          <p:cNvPr id="10" name="Rechthoek 9"/>
          <p:cNvSpPr/>
          <p:nvPr/>
        </p:nvSpPr>
        <p:spPr>
          <a:xfrm>
            <a:off x="838198" y="4403335"/>
            <a:ext cx="5027142" cy="55584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NL"/>
          </a:p>
        </p:txBody>
      </p:sp>
      <p:sp>
        <p:nvSpPr>
          <p:cNvPr id="11" name="Rechthoek 10"/>
          <p:cNvSpPr/>
          <p:nvPr/>
        </p:nvSpPr>
        <p:spPr>
          <a:xfrm>
            <a:off x="827897" y="5418564"/>
            <a:ext cx="5027141" cy="55930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NL"/>
          </a:p>
        </p:txBody>
      </p:sp>
      <p:sp>
        <p:nvSpPr>
          <p:cNvPr id="12" name="Rechthoek 11"/>
          <p:cNvSpPr/>
          <p:nvPr/>
        </p:nvSpPr>
        <p:spPr>
          <a:xfrm>
            <a:off x="6277237" y="3831343"/>
            <a:ext cx="5027140" cy="263808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NL"/>
          </a:p>
        </p:txBody>
      </p:sp>
      <p:sp>
        <p:nvSpPr>
          <p:cNvPr id="3" name="Tijdelijke aanduiding voor inhoud 2"/>
          <p:cNvSpPr>
            <a:spLocks noGrp="1"/>
          </p:cNvSpPr>
          <p:nvPr>
            <p:ph sz="half" idx="1"/>
          </p:nvPr>
        </p:nvSpPr>
        <p:spPr>
          <a:xfrm>
            <a:off x="827897" y="1891529"/>
            <a:ext cx="5181600" cy="4351338"/>
          </a:xfrm>
        </p:spPr>
        <p:txBody>
          <a:bodyPr>
            <a:normAutofit lnSpcReduction="10000"/>
          </a:bodyPr>
          <a:lstStyle/>
          <a:p>
            <a:pPr marL="0" indent="0">
              <a:buNone/>
            </a:pPr>
            <a:r>
              <a:rPr lang="nl-NL" dirty="0" smtClean="0"/>
              <a:t>Je ziet straks een schilderij op het </a:t>
            </a:r>
            <a:r>
              <a:rPr lang="nl-NL" dirty="0" err="1" smtClean="0"/>
              <a:t>digibord</a:t>
            </a:r>
            <a:r>
              <a:rPr lang="nl-NL" dirty="0" smtClean="0"/>
              <a:t>.</a:t>
            </a:r>
          </a:p>
          <a:p>
            <a:pPr marL="0" indent="0">
              <a:buNone/>
            </a:pPr>
            <a:endParaRPr lang="nl-NL" dirty="0"/>
          </a:p>
          <a:p>
            <a:pPr marL="0" indent="0">
              <a:buNone/>
            </a:pPr>
            <a:r>
              <a:rPr lang="nl-NL" dirty="0" smtClean="0"/>
              <a:t>Kijk 20 seconden lang goed naar het schilderij.</a:t>
            </a:r>
          </a:p>
          <a:p>
            <a:pPr marL="0" indent="0">
              <a:buNone/>
            </a:pPr>
            <a:endParaRPr lang="nl-NL" dirty="0"/>
          </a:p>
          <a:p>
            <a:pPr marL="0" indent="0">
              <a:buNone/>
            </a:pPr>
            <a:r>
              <a:rPr lang="nl-NL" dirty="0" smtClean="0"/>
              <a:t>Dan gaat het beeld op zwart.</a:t>
            </a:r>
          </a:p>
          <a:p>
            <a:pPr marL="0" indent="0">
              <a:buNone/>
            </a:pPr>
            <a:endParaRPr lang="nl-NL" dirty="0"/>
          </a:p>
          <a:p>
            <a:pPr marL="0" indent="0">
              <a:buNone/>
            </a:pPr>
            <a:r>
              <a:rPr lang="nl-NL" dirty="0" smtClean="0"/>
              <a:t>De juf of meester telt af: 3.. 2…1…</a:t>
            </a:r>
          </a:p>
        </p:txBody>
      </p:sp>
      <p:sp>
        <p:nvSpPr>
          <p:cNvPr id="4" name="Tijdelijke aanduiding voor inhoud 3"/>
          <p:cNvSpPr>
            <a:spLocks noGrp="1"/>
          </p:cNvSpPr>
          <p:nvPr>
            <p:ph sz="half" idx="2"/>
          </p:nvPr>
        </p:nvSpPr>
        <p:spPr>
          <a:xfrm>
            <a:off x="6238101" y="806942"/>
            <a:ext cx="5181600" cy="5309594"/>
          </a:xfrm>
        </p:spPr>
        <p:txBody>
          <a:bodyPr>
            <a:normAutofit lnSpcReduction="10000"/>
          </a:bodyPr>
          <a:lstStyle/>
          <a:p>
            <a:pPr marL="0" indent="0">
              <a:buNone/>
            </a:pPr>
            <a:r>
              <a:rPr lang="nl-NL" dirty="0" smtClean="0"/>
              <a:t>Bij 1 roep je het woord dat als eerste in je op kwam toen je naar het schilderij keek. </a:t>
            </a:r>
          </a:p>
          <a:p>
            <a:pPr marL="0" indent="0">
              <a:buNone/>
            </a:pPr>
            <a:endParaRPr lang="nl-NL" dirty="0" smtClean="0"/>
          </a:p>
          <a:p>
            <a:pPr marL="0" indent="0">
              <a:buNone/>
            </a:pPr>
            <a:r>
              <a:rPr lang="nl-NL" dirty="0" smtClean="0"/>
              <a:t>Let op: het mag maar 1 woord zijn!</a:t>
            </a:r>
          </a:p>
          <a:p>
            <a:pPr marL="0" indent="0">
              <a:buNone/>
            </a:pPr>
            <a:endParaRPr lang="nl-NL" dirty="0" smtClean="0"/>
          </a:p>
          <a:p>
            <a:pPr marL="0" indent="0">
              <a:buNone/>
            </a:pPr>
            <a:endParaRPr lang="nl-NL" dirty="0" smtClean="0"/>
          </a:p>
          <a:p>
            <a:pPr marL="0" indent="0">
              <a:buNone/>
            </a:pPr>
            <a:r>
              <a:rPr lang="nl-NL" dirty="0" smtClean="0"/>
              <a:t>Je zult zien, dat er veel verschillende woorden zijn geroepen. Voor iedereen betekent het schilderij dus iets anders. </a:t>
            </a:r>
          </a:p>
          <a:p>
            <a:pPr marL="0" indent="0">
              <a:buNone/>
            </a:pPr>
            <a:r>
              <a:rPr lang="nl-NL" dirty="0" smtClean="0"/>
              <a:t>En belangrijk: elk woord is goed!</a:t>
            </a:r>
            <a:endParaRPr lang="nl-NL" dirty="0"/>
          </a:p>
          <a:p>
            <a:pPr marL="0" indent="0">
              <a:buNone/>
            </a:pPr>
            <a:endParaRPr lang="nl-NL" dirty="0"/>
          </a:p>
        </p:txBody>
      </p:sp>
      <p:cxnSp>
        <p:nvCxnSpPr>
          <p:cNvPr id="13" name="Gekromde verbindingslijn 12"/>
          <p:cNvCxnSpPr/>
          <p:nvPr/>
        </p:nvCxnSpPr>
        <p:spPr>
          <a:xfrm rot="16200000" flipH="1">
            <a:off x="981399" y="2623857"/>
            <a:ext cx="623887" cy="395416"/>
          </a:xfrm>
          <a:prstGeom prst="curvedConnector3">
            <a:avLst>
              <a:gd name="adj1" fmla="val 60563"/>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4" name="Gekromde verbindingslijn 13"/>
          <p:cNvCxnSpPr/>
          <p:nvPr/>
        </p:nvCxnSpPr>
        <p:spPr>
          <a:xfrm rot="16200000" flipH="1">
            <a:off x="2097626" y="3893684"/>
            <a:ext cx="623887" cy="395416"/>
          </a:xfrm>
          <a:prstGeom prst="curvedConnector3">
            <a:avLst>
              <a:gd name="adj1" fmla="val 60563"/>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5" name="Gekromde verbindingslijn 14"/>
          <p:cNvCxnSpPr/>
          <p:nvPr/>
        </p:nvCxnSpPr>
        <p:spPr>
          <a:xfrm rot="16200000" flipH="1">
            <a:off x="1899917" y="4908913"/>
            <a:ext cx="623887" cy="395416"/>
          </a:xfrm>
          <a:prstGeom prst="curvedConnector3">
            <a:avLst>
              <a:gd name="adj1" fmla="val 27553"/>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20" name="Gekromde verbindingslijn 19"/>
          <p:cNvCxnSpPr>
            <a:endCxn id="6" idx="1"/>
          </p:cNvCxnSpPr>
          <p:nvPr/>
        </p:nvCxnSpPr>
        <p:spPr>
          <a:xfrm rot="5400000" flipH="1" flipV="1">
            <a:off x="3962009" y="3393292"/>
            <a:ext cx="4218559" cy="391290"/>
          </a:xfrm>
          <a:prstGeom prst="curvedConnector2">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7" name="Gekromde verbindingslijn 26"/>
          <p:cNvCxnSpPr/>
          <p:nvPr/>
        </p:nvCxnSpPr>
        <p:spPr>
          <a:xfrm rot="16200000" flipH="1">
            <a:off x="9361336" y="3321692"/>
            <a:ext cx="623887" cy="395416"/>
          </a:xfrm>
          <a:prstGeom prst="curvedConnector3">
            <a:avLst>
              <a:gd name="adj1" fmla="val 27553"/>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28" name="Gekromde verbindingslijn 27"/>
          <p:cNvCxnSpPr/>
          <p:nvPr/>
        </p:nvCxnSpPr>
        <p:spPr>
          <a:xfrm rot="5400000">
            <a:off x="8768210" y="1976842"/>
            <a:ext cx="623887" cy="395416"/>
          </a:xfrm>
          <a:prstGeom prst="curvedConnector3">
            <a:avLst>
              <a:gd name="adj1" fmla="val 27553"/>
            </a:avLst>
          </a:prstGeom>
          <a:ln>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3132799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55373" y="354227"/>
            <a:ext cx="2685535" cy="646331"/>
          </a:xfrm>
          <a:prstGeom prst="rect">
            <a:avLst/>
          </a:prstGeom>
          <a:noFill/>
        </p:spPr>
        <p:txBody>
          <a:bodyPr wrap="square" rtlCol="0">
            <a:spAutoFit/>
          </a:bodyPr>
          <a:lstStyle/>
          <a:p>
            <a:r>
              <a:rPr lang="nl-NL" dirty="0" smtClean="0"/>
              <a:t>Kijk 20 seconden goed naar het schilderij…</a:t>
            </a:r>
            <a:endParaRPr lang="nl-NL" dirty="0"/>
          </a:p>
        </p:txBody>
      </p:sp>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6924" y="1000558"/>
            <a:ext cx="8089217" cy="5621650"/>
          </a:xfrm>
          <a:prstGeom prst="rect">
            <a:avLst/>
          </a:prstGeom>
        </p:spPr>
      </p:pic>
    </p:spTree>
    <p:extLst>
      <p:ext uri="{BB962C8B-B14F-4D97-AF65-F5344CB8AC3E}">
        <p14:creationId xmlns:p14="http://schemas.microsoft.com/office/powerpoint/2010/main" val="42084495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59449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kstvak 1"/>
          <p:cNvSpPr txBox="1"/>
          <p:nvPr/>
        </p:nvSpPr>
        <p:spPr>
          <a:xfrm>
            <a:off x="2253674" y="1911927"/>
            <a:ext cx="8201890" cy="1200329"/>
          </a:xfrm>
          <a:prstGeom prst="rect">
            <a:avLst/>
          </a:prstGeom>
          <a:noFill/>
        </p:spPr>
        <p:txBody>
          <a:bodyPr wrap="square" rtlCol="0">
            <a:spAutoFit/>
          </a:bodyPr>
          <a:lstStyle/>
          <a:p>
            <a:pPr algn="ctr"/>
            <a:r>
              <a:rPr lang="nl-NL" sz="2400" dirty="0" smtClean="0">
                <a:solidFill>
                  <a:schemeClr val="bg1"/>
                </a:solidFill>
              </a:rPr>
              <a:t>Roep een woord dat jij vindt passen bij dit schilderij </a:t>
            </a:r>
          </a:p>
          <a:p>
            <a:pPr algn="ctr"/>
            <a:endParaRPr lang="nl-NL" sz="2400" dirty="0">
              <a:solidFill>
                <a:schemeClr val="bg1"/>
              </a:solidFill>
            </a:endParaRPr>
          </a:p>
          <a:p>
            <a:pPr algn="ctr"/>
            <a:r>
              <a:rPr lang="nl-NL" sz="2400" dirty="0" smtClean="0">
                <a:solidFill>
                  <a:schemeClr val="bg1"/>
                </a:solidFill>
              </a:rPr>
              <a:t>3,2,1</a:t>
            </a:r>
            <a:r>
              <a:rPr lang="nl-NL" sz="2400" dirty="0">
                <a:solidFill>
                  <a:schemeClr val="bg1"/>
                </a:solidFill>
              </a:rPr>
              <a:t>…. </a:t>
            </a:r>
          </a:p>
        </p:txBody>
      </p:sp>
    </p:spTree>
    <p:extLst>
      <p:ext uri="{BB962C8B-B14F-4D97-AF65-F5344CB8AC3E}">
        <p14:creationId xmlns:p14="http://schemas.microsoft.com/office/powerpoint/2010/main" val="1393478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40892" y="117771"/>
            <a:ext cx="2685535" cy="646331"/>
          </a:xfrm>
          <a:prstGeom prst="rect">
            <a:avLst/>
          </a:prstGeom>
          <a:noFill/>
        </p:spPr>
        <p:txBody>
          <a:bodyPr wrap="square" rtlCol="0">
            <a:spAutoFit/>
          </a:bodyPr>
          <a:lstStyle/>
          <a:p>
            <a:r>
              <a:rPr lang="nl-NL" dirty="0" smtClean="0"/>
              <a:t>Kijk 20 seconden goed naar het schilderij…</a:t>
            </a:r>
            <a:endParaRPr lang="nl-NL" dirty="0"/>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7191" y="1252216"/>
            <a:ext cx="6727285" cy="5306526"/>
          </a:xfrm>
          <a:prstGeom prst="rect">
            <a:avLst/>
          </a:prstGeom>
        </p:spPr>
      </p:pic>
    </p:spTree>
    <p:extLst>
      <p:ext uri="{BB962C8B-B14F-4D97-AF65-F5344CB8AC3E}">
        <p14:creationId xmlns:p14="http://schemas.microsoft.com/office/powerpoint/2010/main" val="4435232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34090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kstvak 1"/>
          <p:cNvSpPr txBox="1"/>
          <p:nvPr/>
        </p:nvSpPr>
        <p:spPr>
          <a:xfrm>
            <a:off x="2253674" y="1911927"/>
            <a:ext cx="8201890" cy="1200329"/>
          </a:xfrm>
          <a:prstGeom prst="rect">
            <a:avLst/>
          </a:prstGeom>
          <a:noFill/>
        </p:spPr>
        <p:txBody>
          <a:bodyPr wrap="square" rtlCol="0">
            <a:spAutoFit/>
          </a:bodyPr>
          <a:lstStyle/>
          <a:p>
            <a:pPr algn="ctr"/>
            <a:r>
              <a:rPr lang="nl-NL" sz="2400" dirty="0" smtClean="0">
                <a:solidFill>
                  <a:schemeClr val="bg1"/>
                </a:solidFill>
              </a:rPr>
              <a:t>Roep een woord dat jij vindt passen bij dit schilderij </a:t>
            </a:r>
          </a:p>
          <a:p>
            <a:pPr algn="ctr"/>
            <a:endParaRPr lang="nl-NL" sz="2400" dirty="0">
              <a:solidFill>
                <a:schemeClr val="bg1"/>
              </a:solidFill>
            </a:endParaRPr>
          </a:p>
          <a:p>
            <a:pPr algn="ctr"/>
            <a:r>
              <a:rPr lang="nl-NL" sz="2400" dirty="0" smtClean="0">
                <a:solidFill>
                  <a:schemeClr val="bg1"/>
                </a:solidFill>
              </a:rPr>
              <a:t>3,2,1</a:t>
            </a:r>
            <a:r>
              <a:rPr lang="nl-NL" sz="2400" dirty="0">
                <a:solidFill>
                  <a:schemeClr val="bg1"/>
                </a:solidFill>
              </a:rPr>
              <a:t>…. </a:t>
            </a:r>
          </a:p>
        </p:txBody>
      </p:sp>
    </p:spTree>
    <p:extLst>
      <p:ext uri="{BB962C8B-B14F-4D97-AF65-F5344CB8AC3E}">
        <p14:creationId xmlns:p14="http://schemas.microsoft.com/office/powerpoint/2010/main" val="32123644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b="1" i="1" dirty="0" smtClean="0"/>
              <a:t>Opdracht 3</a:t>
            </a:r>
            <a:endParaRPr lang="nl-NL" sz="3200" b="1" i="1" dirty="0"/>
          </a:p>
        </p:txBody>
      </p:sp>
      <p:sp>
        <p:nvSpPr>
          <p:cNvPr id="6" name="Rechthoek 5"/>
          <p:cNvSpPr/>
          <p:nvPr/>
        </p:nvSpPr>
        <p:spPr>
          <a:xfrm>
            <a:off x="6266933" y="825714"/>
            <a:ext cx="5095617" cy="189371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NL"/>
          </a:p>
        </p:txBody>
      </p:sp>
      <p:sp>
        <p:nvSpPr>
          <p:cNvPr id="7" name="Rechthoek 6"/>
          <p:cNvSpPr/>
          <p:nvPr/>
        </p:nvSpPr>
        <p:spPr>
          <a:xfrm>
            <a:off x="6256532" y="3204148"/>
            <a:ext cx="5087897" cy="203720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NL"/>
          </a:p>
        </p:txBody>
      </p:sp>
      <p:sp>
        <p:nvSpPr>
          <p:cNvPr id="8" name="Rechthoek 7"/>
          <p:cNvSpPr/>
          <p:nvPr/>
        </p:nvSpPr>
        <p:spPr>
          <a:xfrm>
            <a:off x="829450" y="1502133"/>
            <a:ext cx="5024054" cy="75172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NL"/>
          </a:p>
        </p:txBody>
      </p:sp>
      <p:sp>
        <p:nvSpPr>
          <p:cNvPr id="9" name="Rechthoek 8"/>
          <p:cNvSpPr/>
          <p:nvPr/>
        </p:nvSpPr>
        <p:spPr>
          <a:xfrm>
            <a:off x="848755" y="2757487"/>
            <a:ext cx="5027143" cy="97717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NL"/>
          </a:p>
        </p:txBody>
      </p:sp>
      <p:sp>
        <p:nvSpPr>
          <p:cNvPr id="10" name="Rechthoek 9"/>
          <p:cNvSpPr/>
          <p:nvPr/>
        </p:nvSpPr>
        <p:spPr>
          <a:xfrm>
            <a:off x="810562" y="4491658"/>
            <a:ext cx="5025607" cy="9016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NL"/>
          </a:p>
        </p:txBody>
      </p:sp>
      <p:sp>
        <p:nvSpPr>
          <p:cNvPr id="11" name="Rechthoek 10"/>
          <p:cNvSpPr/>
          <p:nvPr/>
        </p:nvSpPr>
        <p:spPr>
          <a:xfrm>
            <a:off x="767277" y="5900236"/>
            <a:ext cx="5040400" cy="8152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NL"/>
          </a:p>
        </p:txBody>
      </p:sp>
      <p:sp>
        <p:nvSpPr>
          <p:cNvPr id="3" name="Tijdelijke aanduiding voor inhoud 2"/>
          <p:cNvSpPr>
            <a:spLocks noGrp="1"/>
          </p:cNvSpPr>
          <p:nvPr>
            <p:ph sz="half" idx="1"/>
          </p:nvPr>
        </p:nvSpPr>
        <p:spPr>
          <a:xfrm>
            <a:off x="766698" y="1455415"/>
            <a:ext cx="5181600" cy="5402585"/>
          </a:xfrm>
        </p:spPr>
        <p:txBody>
          <a:bodyPr>
            <a:normAutofit fontScale="92500"/>
          </a:bodyPr>
          <a:lstStyle/>
          <a:p>
            <a:pPr marL="0" indent="0">
              <a:buNone/>
            </a:pPr>
            <a:r>
              <a:rPr lang="nl-NL" dirty="0" smtClean="0"/>
              <a:t>1. De helft van de klas draait zich om, met de rug naar het digibord.</a:t>
            </a:r>
          </a:p>
          <a:p>
            <a:pPr marL="0" indent="0">
              <a:buNone/>
            </a:pPr>
            <a:endParaRPr lang="nl-NL" dirty="0"/>
          </a:p>
          <a:p>
            <a:pPr marL="0" indent="0">
              <a:buNone/>
            </a:pPr>
            <a:r>
              <a:rPr lang="nl-NL" dirty="0" smtClean="0"/>
              <a:t>2. De andere helft van de klas ziet straks een schilderij in beeld.</a:t>
            </a:r>
          </a:p>
          <a:p>
            <a:pPr marL="0" indent="0">
              <a:buNone/>
            </a:pPr>
            <a:endParaRPr lang="nl-NL" dirty="0"/>
          </a:p>
          <a:p>
            <a:pPr marL="0" indent="0">
              <a:buNone/>
            </a:pPr>
            <a:endParaRPr lang="nl-NL" dirty="0" smtClean="0"/>
          </a:p>
          <a:p>
            <a:pPr marL="0" indent="0">
              <a:buNone/>
            </a:pPr>
            <a:r>
              <a:rPr lang="nl-NL" dirty="0" smtClean="0"/>
              <a:t>3. Om de beurt noemen zij iets dat het schilderij te zien is. </a:t>
            </a:r>
          </a:p>
          <a:p>
            <a:pPr marL="0" indent="0">
              <a:buNone/>
            </a:pPr>
            <a:endParaRPr lang="nl-NL" dirty="0"/>
          </a:p>
          <a:p>
            <a:pPr marL="0" indent="0">
              <a:buNone/>
            </a:pPr>
            <a:r>
              <a:rPr lang="nl-NL" dirty="0" smtClean="0"/>
              <a:t>4. De anderen luisteren goed, zonder dat het schilderij te kunnen zien.</a:t>
            </a:r>
          </a:p>
        </p:txBody>
      </p:sp>
      <p:sp>
        <p:nvSpPr>
          <p:cNvPr id="4" name="Tijdelijke aanduiding voor inhoud 3"/>
          <p:cNvSpPr>
            <a:spLocks noGrp="1"/>
          </p:cNvSpPr>
          <p:nvPr>
            <p:ph sz="half" idx="2"/>
          </p:nvPr>
        </p:nvSpPr>
        <p:spPr>
          <a:xfrm>
            <a:off x="6248293" y="416481"/>
            <a:ext cx="5181600" cy="5309594"/>
          </a:xfrm>
        </p:spPr>
        <p:txBody>
          <a:bodyPr>
            <a:normAutofit fontScale="92500"/>
          </a:bodyPr>
          <a:lstStyle/>
          <a:p>
            <a:pPr marL="0" indent="0">
              <a:buNone/>
            </a:pPr>
            <a:endParaRPr lang="nl-NL" dirty="0"/>
          </a:p>
          <a:p>
            <a:pPr marL="0" indent="0">
              <a:buNone/>
            </a:pPr>
            <a:r>
              <a:rPr lang="nl-NL" dirty="0" smtClean="0"/>
              <a:t>5. Als iedereen iets over het schilderij gezegd heeft, komen er 3 schilderijen in beeld. De kinderen die met hun rug naar het bord zaten draaien zich weer om.</a:t>
            </a:r>
          </a:p>
          <a:p>
            <a:pPr marL="0" indent="0">
              <a:buNone/>
            </a:pPr>
            <a:endParaRPr lang="nl-NL" dirty="0"/>
          </a:p>
          <a:p>
            <a:pPr marL="0" indent="0">
              <a:buNone/>
            </a:pPr>
            <a:r>
              <a:rPr lang="nl-NL" dirty="0" smtClean="0"/>
              <a:t>6. In beeld zie je nu drie afbeeldingen. Bekijk ze goed en raad welke afbeeldingen je klasgenoten net hebben beschreven. Klopt het?</a:t>
            </a:r>
          </a:p>
          <a:p>
            <a:pPr marL="0" indent="0">
              <a:buNone/>
            </a:pPr>
            <a:endParaRPr lang="nl-NL" dirty="0" smtClean="0"/>
          </a:p>
          <a:p>
            <a:pPr marL="0" indent="0">
              <a:buNone/>
            </a:pPr>
            <a:endParaRPr lang="nl-NL" dirty="0"/>
          </a:p>
        </p:txBody>
      </p:sp>
      <p:cxnSp>
        <p:nvCxnSpPr>
          <p:cNvPr id="13" name="Gekromde verbindingslijn 12"/>
          <p:cNvCxnSpPr/>
          <p:nvPr/>
        </p:nvCxnSpPr>
        <p:spPr>
          <a:xfrm rot="16200000" flipH="1">
            <a:off x="922704" y="2247835"/>
            <a:ext cx="623887" cy="395416"/>
          </a:xfrm>
          <a:prstGeom prst="curvedConnector3">
            <a:avLst>
              <a:gd name="adj1" fmla="val 60563"/>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4" name="Gekromde verbindingslijn 13"/>
          <p:cNvCxnSpPr/>
          <p:nvPr/>
        </p:nvCxnSpPr>
        <p:spPr>
          <a:xfrm rot="16200000" flipH="1">
            <a:off x="1318121" y="3817594"/>
            <a:ext cx="623887" cy="395416"/>
          </a:xfrm>
          <a:prstGeom prst="curvedConnector3">
            <a:avLst>
              <a:gd name="adj1" fmla="val 60563"/>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20" name="Gekromde verbindingslijn 19"/>
          <p:cNvCxnSpPr/>
          <p:nvPr/>
        </p:nvCxnSpPr>
        <p:spPr>
          <a:xfrm rot="5400000" flipH="1" flipV="1">
            <a:off x="3951607" y="3655678"/>
            <a:ext cx="4218559" cy="391290"/>
          </a:xfrm>
          <a:prstGeom prst="curvedConnector2">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8" name="Gekromde verbindingslijn 27"/>
          <p:cNvCxnSpPr/>
          <p:nvPr/>
        </p:nvCxnSpPr>
        <p:spPr>
          <a:xfrm rot="5400000">
            <a:off x="8596761" y="2684359"/>
            <a:ext cx="623887" cy="395416"/>
          </a:xfrm>
          <a:prstGeom prst="curvedConnector3">
            <a:avLst>
              <a:gd name="adj1" fmla="val 27553"/>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8" name="Gekromde verbindingslijn 17"/>
          <p:cNvCxnSpPr/>
          <p:nvPr/>
        </p:nvCxnSpPr>
        <p:spPr>
          <a:xfrm rot="16200000" flipH="1">
            <a:off x="2777247" y="5248021"/>
            <a:ext cx="623887" cy="395416"/>
          </a:xfrm>
          <a:prstGeom prst="curvedConnector3">
            <a:avLst>
              <a:gd name="adj1" fmla="val 60563"/>
            </a:avLst>
          </a:prstGeom>
          <a:ln>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2096321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370703" y="148281"/>
            <a:ext cx="4637902" cy="369332"/>
          </a:xfrm>
          <a:prstGeom prst="rect">
            <a:avLst/>
          </a:prstGeom>
          <a:noFill/>
        </p:spPr>
        <p:txBody>
          <a:bodyPr wrap="square" rtlCol="0">
            <a:spAutoFit/>
          </a:bodyPr>
          <a:lstStyle/>
          <a:p>
            <a:r>
              <a:rPr lang="nl-NL" dirty="0" smtClean="0"/>
              <a:t>Wat kun je ontdekken in dit schilderij?</a:t>
            </a:r>
            <a:endParaRPr lang="nl-NL" dirty="0"/>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3817" y="995912"/>
            <a:ext cx="7037699" cy="5246945"/>
          </a:xfrm>
          <a:prstGeom prst="rect">
            <a:avLst/>
          </a:prstGeom>
        </p:spPr>
      </p:pic>
    </p:spTree>
    <p:extLst>
      <p:ext uri="{BB962C8B-B14F-4D97-AF65-F5344CB8AC3E}">
        <p14:creationId xmlns:p14="http://schemas.microsoft.com/office/powerpoint/2010/main" val="9562061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370702" y="205946"/>
            <a:ext cx="5609967" cy="369332"/>
          </a:xfrm>
          <a:prstGeom prst="rect">
            <a:avLst/>
          </a:prstGeom>
          <a:noFill/>
        </p:spPr>
        <p:txBody>
          <a:bodyPr wrap="square" rtlCol="0">
            <a:spAutoFit/>
          </a:bodyPr>
          <a:lstStyle/>
          <a:p>
            <a:r>
              <a:rPr lang="nl-NL" dirty="0" smtClean="0"/>
              <a:t>Welk schilderij hebben je klasgenoten net omschreven?</a:t>
            </a:r>
            <a:endParaRPr lang="nl-NL" dirty="0"/>
          </a:p>
        </p:txBody>
      </p:sp>
      <p:sp>
        <p:nvSpPr>
          <p:cNvPr id="6" name="Tekstvak 5"/>
          <p:cNvSpPr txBox="1"/>
          <p:nvPr/>
        </p:nvSpPr>
        <p:spPr>
          <a:xfrm>
            <a:off x="263610" y="4197864"/>
            <a:ext cx="494271" cy="369332"/>
          </a:xfrm>
          <a:prstGeom prst="rect">
            <a:avLst/>
          </a:prstGeom>
          <a:noFill/>
        </p:spPr>
        <p:txBody>
          <a:bodyPr wrap="square" rtlCol="0">
            <a:spAutoFit/>
          </a:bodyPr>
          <a:lstStyle/>
          <a:p>
            <a:r>
              <a:rPr lang="nl-NL" dirty="0" smtClean="0"/>
              <a:t>1</a:t>
            </a:r>
            <a:endParaRPr lang="nl-NL" dirty="0"/>
          </a:p>
        </p:txBody>
      </p:sp>
      <p:sp>
        <p:nvSpPr>
          <p:cNvPr id="7" name="Tekstvak 6"/>
          <p:cNvSpPr txBox="1"/>
          <p:nvPr/>
        </p:nvSpPr>
        <p:spPr>
          <a:xfrm>
            <a:off x="4805558" y="4629664"/>
            <a:ext cx="481914" cy="369332"/>
          </a:xfrm>
          <a:prstGeom prst="rect">
            <a:avLst/>
          </a:prstGeom>
          <a:noFill/>
        </p:spPr>
        <p:txBody>
          <a:bodyPr wrap="square" rtlCol="0">
            <a:spAutoFit/>
          </a:bodyPr>
          <a:lstStyle/>
          <a:p>
            <a:r>
              <a:rPr lang="nl-NL" dirty="0"/>
              <a:t>2</a:t>
            </a:r>
          </a:p>
        </p:txBody>
      </p:sp>
      <p:sp>
        <p:nvSpPr>
          <p:cNvPr id="8" name="Tekstvak 7"/>
          <p:cNvSpPr txBox="1"/>
          <p:nvPr/>
        </p:nvSpPr>
        <p:spPr>
          <a:xfrm>
            <a:off x="8450571" y="4629664"/>
            <a:ext cx="494271" cy="369332"/>
          </a:xfrm>
          <a:prstGeom prst="rect">
            <a:avLst/>
          </a:prstGeom>
          <a:noFill/>
        </p:spPr>
        <p:txBody>
          <a:bodyPr wrap="square" rtlCol="0">
            <a:spAutoFit/>
          </a:bodyPr>
          <a:lstStyle/>
          <a:p>
            <a:r>
              <a:rPr lang="nl-NL" dirty="0"/>
              <a:t>3</a:t>
            </a:r>
          </a:p>
        </p:txBody>
      </p:sp>
      <p:pic>
        <p:nvPicPr>
          <p:cNvPr id="9" name="Afbeelding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4755" y="2042541"/>
            <a:ext cx="3242882" cy="1997380"/>
          </a:xfrm>
          <a:prstGeom prst="rect">
            <a:avLst/>
          </a:prstGeom>
        </p:spPr>
      </p:pic>
      <p:pic>
        <p:nvPicPr>
          <p:cNvPr id="10" name="Afbeelding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0024" y="2056707"/>
            <a:ext cx="2660074" cy="1983214"/>
          </a:xfrm>
          <a:prstGeom prst="rect">
            <a:avLst/>
          </a:prstGeom>
        </p:spPr>
      </p:pic>
      <p:pic>
        <p:nvPicPr>
          <p:cNvPr id="11" name="Afbeelding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72485" y="1919512"/>
            <a:ext cx="2948212" cy="2120409"/>
          </a:xfrm>
          <a:prstGeom prst="rect">
            <a:avLst/>
          </a:prstGeom>
        </p:spPr>
      </p:pic>
    </p:spTree>
    <p:extLst>
      <p:ext uri="{BB962C8B-B14F-4D97-AF65-F5344CB8AC3E}">
        <p14:creationId xmlns:p14="http://schemas.microsoft.com/office/powerpoint/2010/main" val="13766785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351005" y="1680519"/>
            <a:ext cx="9036908" cy="7571303"/>
          </a:xfrm>
          <a:prstGeom prst="rect">
            <a:avLst/>
          </a:prstGeom>
          <a:noFill/>
        </p:spPr>
        <p:txBody>
          <a:bodyPr wrap="square" rtlCol="0">
            <a:spAutoFit/>
          </a:bodyPr>
          <a:lstStyle/>
          <a:p>
            <a:r>
              <a:rPr lang="nl-NL" dirty="0"/>
              <a:t>Voorbereidende les </a:t>
            </a:r>
            <a:r>
              <a:rPr lang="nl-NL" dirty="0" smtClean="0"/>
              <a:t>landschappen</a:t>
            </a:r>
          </a:p>
          <a:p>
            <a:endParaRPr lang="nl-NL" dirty="0"/>
          </a:p>
          <a:p>
            <a:r>
              <a:rPr lang="nl-NL" dirty="0" smtClean="0"/>
              <a:t>Binnenkort brengen jullie een bezoek aan de Musea Zutphen.</a:t>
            </a:r>
            <a:endParaRPr lang="nl-NL" dirty="0"/>
          </a:p>
          <a:p>
            <a:r>
              <a:rPr lang="nl-NL" dirty="0" smtClean="0"/>
              <a:t>Daar zie je allemaal schilderijen met landschappen. Je kunt bijvoorbeeld zien hoe Zutphen er vroeger uit zag. Ook zie je in het museum moderne landschappen. Die zien er weer heel anders uit.</a:t>
            </a:r>
          </a:p>
          <a:p>
            <a:endParaRPr lang="nl-NL" dirty="0"/>
          </a:p>
          <a:p>
            <a:r>
              <a:rPr lang="nl-NL" dirty="0" smtClean="0"/>
              <a:t>In het museum bekijk je deze schilderijen, zoals je ze nog nooit bekeken hebt. </a:t>
            </a:r>
          </a:p>
          <a:p>
            <a:r>
              <a:rPr lang="nl-NL" dirty="0" smtClean="0"/>
              <a:t>Je ontdekt dat kijken naar kunst leuk is en dat je met de hele klas een heleboel dingen kunt ontdekken in één schilderij.</a:t>
            </a:r>
          </a:p>
          <a:p>
            <a:endParaRPr lang="nl-NL" dirty="0"/>
          </a:p>
          <a:p>
            <a:r>
              <a:rPr lang="nl-NL" dirty="0" smtClean="0"/>
              <a:t>Voor je naar het museum gaat, gaan we alvast even oefenen. </a:t>
            </a:r>
            <a:endParaRPr lang="nl-NL" dirty="0"/>
          </a:p>
          <a:p>
            <a:endParaRPr lang="nl-NL" dirty="0" smtClean="0"/>
          </a:p>
          <a:p>
            <a:endParaRPr lang="nl-NL" dirty="0"/>
          </a:p>
          <a:p>
            <a:endParaRPr lang="nl-NL" dirty="0" smtClean="0"/>
          </a:p>
          <a:p>
            <a:endParaRPr lang="nl-NL" dirty="0"/>
          </a:p>
          <a:p>
            <a:endParaRPr lang="nl-NL" dirty="0" smtClean="0"/>
          </a:p>
          <a:p>
            <a:endParaRPr lang="nl-NL" dirty="0"/>
          </a:p>
          <a:p>
            <a:endParaRPr lang="nl-NL" dirty="0" smtClean="0"/>
          </a:p>
          <a:p>
            <a:endParaRPr lang="nl-NL" dirty="0"/>
          </a:p>
          <a:p>
            <a:endParaRPr lang="nl-NL" dirty="0" smtClean="0"/>
          </a:p>
          <a:p>
            <a:endParaRPr lang="nl-NL" dirty="0"/>
          </a:p>
          <a:p>
            <a:endParaRPr lang="nl-NL" dirty="0" smtClean="0"/>
          </a:p>
          <a:p>
            <a:endParaRPr lang="nl-NL" dirty="0"/>
          </a:p>
          <a:p>
            <a:endParaRPr lang="nl-NL" dirty="0" smtClean="0"/>
          </a:p>
          <a:p>
            <a:endParaRPr lang="nl-NL" dirty="0"/>
          </a:p>
        </p:txBody>
      </p:sp>
    </p:spTree>
    <p:extLst>
      <p:ext uri="{BB962C8B-B14F-4D97-AF65-F5344CB8AC3E}">
        <p14:creationId xmlns:p14="http://schemas.microsoft.com/office/powerpoint/2010/main" val="40924634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321276" y="123568"/>
            <a:ext cx="4637902" cy="369332"/>
          </a:xfrm>
          <a:prstGeom prst="rect">
            <a:avLst/>
          </a:prstGeom>
          <a:noFill/>
        </p:spPr>
        <p:txBody>
          <a:bodyPr wrap="square" rtlCol="0">
            <a:spAutoFit/>
          </a:bodyPr>
          <a:lstStyle/>
          <a:p>
            <a:r>
              <a:rPr lang="nl-NL" dirty="0" smtClean="0"/>
              <a:t>Wat kun je ontdekken in dit schilderij?</a:t>
            </a:r>
            <a:endParaRPr lang="nl-NL" dirty="0"/>
          </a:p>
        </p:txBody>
      </p:sp>
      <p:pic>
        <p:nvPicPr>
          <p:cNvPr id="9" name="Afbeelding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1433" y="618448"/>
            <a:ext cx="7431578" cy="5930888"/>
          </a:xfrm>
          <a:prstGeom prst="rect">
            <a:avLst/>
          </a:prstGeom>
        </p:spPr>
      </p:pic>
    </p:spTree>
    <p:extLst>
      <p:ext uri="{BB962C8B-B14F-4D97-AF65-F5344CB8AC3E}">
        <p14:creationId xmlns:p14="http://schemas.microsoft.com/office/powerpoint/2010/main" val="24314114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370702" y="205946"/>
            <a:ext cx="5609967" cy="369332"/>
          </a:xfrm>
          <a:prstGeom prst="rect">
            <a:avLst/>
          </a:prstGeom>
          <a:noFill/>
        </p:spPr>
        <p:txBody>
          <a:bodyPr wrap="square" rtlCol="0">
            <a:spAutoFit/>
          </a:bodyPr>
          <a:lstStyle/>
          <a:p>
            <a:r>
              <a:rPr lang="nl-NL" dirty="0" smtClean="0"/>
              <a:t>Welk schilderij hebben je klasgenoten net omschreven?</a:t>
            </a:r>
            <a:endParaRPr lang="nl-NL" dirty="0"/>
          </a:p>
        </p:txBody>
      </p:sp>
      <p:sp>
        <p:nvSpPr>
          <p:cNvPr id="6" name="Tekstvak 5"/>
          <p:cNvSpPr txBox="1"/>
          <p:nvPr/>
        </p:nvSpPr>
        <p:spPr>
          <a:xfrm>
            <a:off x="446726" y="4502665"/>
            <a:ext cx="494271" cy="369332"/>
          </a:xfrm>
          <a:prstGeom prst="rect">
            <a:avLst/>
          </a:prstGeom>
          <a:noFill/>
        </p:spPr>
        <p:txBody>
          <a:bodyPr wrap="square" rtlCol="0">
            <a:spAutoFit/>
          </a:bodyPr>
          <a:lstStyle/>
          <a:p>
            <a:r>
              <a:rPr lang="nl-NL" dirty="0" smtClean="0"/>
              <a:t>1</a:t>
            </a:r>
            <a:endParaRPr lang="nl-NL" dirty="0"/>
          </a:p>
        </p:txBody>
      </p:sp>
      <p:sp>
        <p:nvSpPr>
          <p:cNvPr id="7" name="Tekstvak 6"/>
          <p:cNvSpPr txBox="1"/>
          <p:nvPr/>
        </p:nvSpPr>
        <p:spPr>
          <a:xfrm>
            <a:off x="3983348" y="4481213"/>
            <a:ext cx="494271" cy="369332"/>
          </a:xfrm>
          <a:prstGeom prst="rect">
            <a:avLst/>
          </a:prstGeom>
          <a:noFill/>
        </p:spPr>
        <p:txBody>
          <a:bodyPr wrap="square" rtlCol="0">
            <a:spAutoFit/>
          </a:bodyPr>
          <a:lstStyle/>
          <a:p>
            <a:r>
              <a:rPr lang="nl-NL" dirty="0"/>
              <a:t>2</a:t>
            </a:r>
          </a:p>
        </p:txBody>
      </p:sp>
      <p:sp>
        <p:nvSpPr>
          <p:cNvPr id="8" name="Tekstvak 7"/>
          <p:cNvSpPr txBox="1"/>
          <p:nvPr/>
        </p:nvSpPr>
        <p:spPr>
          <a:xfrm>
            <a:off x="7912215" y="4464738"/>
            <a:ext cx="494271" cy="369332"/>
          </a:xfrm>
          <a:prstGeom prst="rect">
            <a:avLst/>
          </a:prstGeom>
          <a:noFill/>
        </p:spPr>
        <p:txBody>
          <a:bodyPr wrap="square" rtlCol="0">
            <a:spAutoFit/>
          </a:bodyPr>
          <a:lstStyle/>
          <a:p>
            <a:r>
              <a:rPr lang="nl-NL" dirty="0"/>
              <a:t>3</a:t>
            </a:r>
          </a:p>
        </p:txBody>
      </p:sp>
      <p:pic>
        <p:nvPicPr>
          <p:cNvPr id="10" name="Afbeelding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029" y="1825783"/>
            <a:ext cx="3515150" cy="2601884"/>
          </a:xfrm>
          <a:prstGeom prst="rect">
            <a:avLst/>
          </a:prstGeom>
        </p:spPr>
      </p:pic>
      <p:pic>
        <p:nvPicPr>
          <p:cNvPr id="12" name="Afbeelding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4144" y="1851500"/>
            <a:ext cx="3321988" cy="2651165"/>
          </a:xfrm>
          <a:prstGeom prst="rect">
            <a:avLst/>
          </a:prstGeom>
        </p:spPr>
      </p:pic>
      <p:pic>
        <p:nvPicPr>
          <p:cNvPr id="13" name="Afbeelding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56611" y="1842203"/>
            <a:ext cx="3547724" cy="2639009"/>
          </a:xfrm>
          <a:prstGeom prst="rect">
            <a:avLst/>
          </a:prstGeom>
        </p:spPr>
      </p:pic>
    </p:spTree>
    <p:extLst>
      <p:ext uri="{BB962C8B-B14F-4D97-AF65-F5344CB8AC3E}">
        <p14:creationId xmlns:p14="http://schemas.microsoft.com/office/powerpoint/2010/main" val="34109863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947352" y="675504"/>
            <a:ext cx="7801232" cy="1754326"/>
          </a:xfrm>
          <a:prstGeom prst="rect">
            <a:avLst/>
          </a:prstGeom>
          <a:noFill/>
        </p:spPr>
        <p:txBody>
          <a:bodyPr wrap="square" rtlCol="0">
            <a:spAutoFit/>
          </a:bodyPr>
          <a:lstStyle/>
          <a:p>
            <a:r>
              <a:rPr lang="nl-NL" dirty="0" smtClean="0"/>
              <a:t>Je hebt nu een beetje kunnen oefenen in kijken naar kunst en vertellen wat je ziet.</a:t>
            </a:r>
          </a:p>
          <a:p>
            <a:endParaRPr lang="nl-NL" dirty="0"/>
          </a:p>
          <a:p>
            <a:r>
              <a:rPr lang="nl-NL" dirty="0" smtClean="0"/>
              <a:t>Je gaat ook zelf een landschap schilderen. De volgende opdrachten helpen je om je voor te bereiden op het schilderen.</a:t>
            </a:r>
          </a:p>
          <a:p>
            <a:endParaRPr lang="nl-NL" dirty="0"/>
          </a:p>
        </p:txBody>
      </p:sp>
    </p:spTree>
    <p:extLst>
      <p:ext uri="{BB962C8B-B14F-4D97-AF65-F5344CB8AC3E}">
        <p14:creationId xmlns:p14="http://schemas.microsoft.com/office/powerpoint/2010/main" val="484689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7EDABA44-BA94-974C-9078-663557985BCE}"/>
              </a:ext>
            </a:extLst>
          </p:cNvPr>
          <p:cNvSpPr txBox="1"/>
          <p:nvPr/>
        </p:nvSpPr>
        <p:spPr>
          <a:xfrm>
            <a:off x="762001" y="429491"/>
            <a:ext cx="5808132" cy="3631763"/>
          </a:xfrm>
          <a:prstGeom prst="rect">
            <a:avLst/>
          </a:prstGeom>
          <a:noFill/>
        </p:spPr>
        <p:txBody>
          <a:bodyPr wrap="square" rtlCol="0">
            <a:spAutoFit/>
          </a:bodyPr>
          <a:lstStyle/>
          <a:p>
            <a:r>
              <a:rPr lang="nl-NL" sz="3200" dirty="0" smtClean="0"/>
              <a:t>Perspectief: ver </a:t>
            </a:r>
            <a:r>
              <a:rPr lang="nl-NL" sz="3200" dirty="0"/>
              <a:t>weg en </a:t>
            </a:r>
            <a:r>
              <a:rPr lang="nl-NL" sz="3200" dirty="0" smtClean="0"/>
              <a:t>dichtbij</a:t>
            </a:r>
            <a:endParaRPr lang="nl-NL" sz="3200" dirty="0"/>
          </a:p>
          <a:p>
            <a:endParaRPr lang="nl-NL" dirty="0"/>
          </a:p>
          <a:p>
            <a:r>
              <a:rPr lang="nl-NL" dirty="0" smtClean="0"/>
              <a:t>Hoe </a:t>
            </a:r>
            <a:r>
              <a:rPr lang="nl-NL" dirty="0"/>
              <a:t>teken of schilder iets ver weg of dichtbij? </a:t>
            </a:r>
          </a:p>
          <a:p>
            <a:endParaRPr lang="nl-NL" dirty="0"/>
          </a:p>
          <a:p>
            <a:r>
              <a:rPr lang="nl-NL" dirty="0"/>
              <a:t>Kijk naar het </a:t>
            </a:r>
            <a:r>
              <a:rPr lang="nl-NL" dirty="0" smtClean="0"/>
              <a:t>schilderij</a:t>
            </a:r>
            <a:endParaRPr lang="nl-NL" dirty="0"/>
          </a:p>
          <a:p>
            <a:r>
              <a:rPr lang="nl-NL" dirty="0"/>
              <a:t>	Wat </a:t>
            </a:r>
            <a:r>
              <a:rPr lang="nl-NL" dirty="0" smtClean="0"/>
              <a:t>kun </a:t>
            </a:r>
            <a:r>
              <a:rPr lang="nl-NL" dirty="0"/>
              <a:t>je zeggen over de </a:t>
            </a:r>
            <a:r>
              <a:rPr lang="nl-NL" dirty="0" smtClean="0"/>
              <a:t>kleuren?</a:t>
            </a:r>
            <a:endParaRPr lang="nl-NL" dirty="0"/>
          </a:p>
          <a:p>
            <a:r>
              <a:rPr lang="nl-NL" dirty="0"/>
              <a:t>	Wat </a:t>
            </a:r>
            <a:r>
              <a:rPr lang="nl-NL" dirty="0" smtClean="0"/>
              <a:t>kun </a:t>
            </a:r>
            <a:r>
              <a:rPr lang="nl-NL" dirty="0"/>
              <a:t>je zeggen over groot en </a:t>
            </a:r>
            <a:r>
              <a:rPr lang="nl-NL" dirty="0" smtClean="0"/>
              <a:t>klein?</a:t>
            </a:r>
            <a:endParaRPr lang="nl-NL" dirty="0"/>
          </a:p>
          <a:p>
            <a:r>
              <a:rPr lang="nl-NL" dirty="0"/>
              <a:t>	Wat </a:t>
            </a:r>
            <a:r>
              <a:rPr lang="nl-NL" dirty="0" smtClean="0"/>
              <a:t>kun </a:t>
            </a:r>
            <a:r>
              <a:rPr lang="nl-NL" dirty="0"/>
              <a:t>je zeggen over de </a:t>
            </a:r>
            <a:r>
              <a:rPr lang="nl-NL" dirty="0" smtClean="0"/>
              <a:t>lijnen?</a:t>
            </a:r>
            <a:endParaRPr lang="nl-NL" dirty="0"/>
          </a:p>
          <a:p>
            <a:endParaRPr lang="nl-NL" dirty="0"/>
          </a:p>
          <a:p>
            <a:endParaRPr lang="nl-NL" dirty="0"/>
          </a:p>
          <a:p>
            <a:endParaRPr lang="nl-NL" dirty="0"/>
          </a:p>
          <a:p>
            <a:endParaRPr lang="nl-NL" dirty="0"/>
          </a:p>
        </p:txBody>
      </p:sp>
      <p:pic>
        <p:nvPicPr>
          <p:cNvPr id="3" name="Afbeelding 2">
            <a:extLst>
              <a:ext uri="{FF2B5EF4-FFF2-40B4-BE49-F238E27FC236}">
                <a16:creationId xmlns:a16="http://schemas.microsoft.com/office/drawing/2014/main" id="{518B04EB-329D-D145-94CE-99FCB1607A93}"/>
              </a:ext>
            </a:extLst>
          </p:cNvPr>
          <p:cNvPicPr>
            <a:picLocks noChangeAspect="1"/>
          </p:cNvPicPr>
          <p:nvPr/>
        </p:nvPicPr>
        <p:blipFill>
          <a:blip r:embed="rId2"/>
          <a:stretch>
            <a:fillRect/>
          </a:stretch>
        </p:blipFill>
        <p:spPr>
          <a:xfrm>
            <a:off x="6874934" y="181063"/>
            <a:ext cx="5012265" cy="6379245"/>
          </a:xfrm>
          <a:prstGeom prst="rect">
            <a:avLst/>
          </a:prstGeom>
        </p:spPr>
      </p:pic>
    </p:spTree>
    <p:extLst>
      <p:ext uri="{BB962C8B-B14F-4D97-AF65-F5344CB8AC3E}">
        <p14:creationId xmlns:p14="http://schemas.microsoft.com/office/powerpoint/2010/main" val="3768187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page11image4999328">
            <a:extLst>
              <a:ext uri="{FF2B5EF4-FFF2-40B4-BE49-F238E27FC236}">
                <a16:creationId xmlns:a16="http://schemas.microsoft.com/office/drawing/2014/main" id="{253E6BF0-1478-EB46-966E-67396DDE8F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6" t="26249" r="37222" b="46420"/>
          <a:stretch/>
        </p:blipFill>
        <p:spPr bwMode="auto">
          <a:xfrm>
            <a:off x="8242093" y="3235904"/>
            <a:ext cx="873126" cy="18586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 descr="page11image4999328">
            <a:extLst>
              <a:ext uri="{FF2B5EF4-FFF2-40B4-BE49-F238E27FC236}">
                <a16:creationId xmlns:a16="http://schemas.microsoft.com/office/drawing/2014/main" id="{0DB2DC51-B28A-2545-B4EC-5025F1679B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194" t="48079" r="41806" b="10123"/>
          <a:stretch/>
        </p:blipFill>
        <p:spPr bwMode="auto">
          <a:xfrm>
            <a:off x="2509347" y="3252801"/>
            <a:ext cx="1184693" cy="18569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 descr="page11image4999328">
            <a:extLst>
              <a:ext uri="{FF2B5EF4-FFF2-40B4-BE49-F238E27FC236}">
                <a16:creationId xmlns:a16="http://schemas.microsoft.com/office/drawing/2014/main" id="{2FE534F7-A892-4843-A2BE-7E349309C6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194" t="48395" r="59584" b="27222"/>
          <a:stretch/>
        </p:blipFill>
        <p:spPr bwMode="auto">
          <a:xfrm>
            <a:off x="4201171" y="3252801"/>
            <a:ext cx="969819" cy="18417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descr="page11image4999328">
            <a:extLst>
              <a:ext uri="{FF2B5EF4-FFF2-40B4-BE49-F238E27FC236}">
                <a16:creationId xmlns:a16="http://schemas.microsoft.com/office/drawing/2014/main" id="{BAF7660B-9F3E-3346-A960-B801F53686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916" t="16193" r="69723" b="47476"/>
          <a:stretch/>
        </p:blipFill>
        <p:spPr bwMode="auto">
          <a:xfrm>
            <a:off x="5678121" y="3245954"/>
            <a:ext cx="665855" cy="18485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 descr="page11image4999328">
            <a:extLst>
              <a:ext uri="{FF2B5EF4-FFF2-40B4-BE49-F238E27FC236}">
                <a16:creationId xmlns:a16="http://schemas.microsoft.com/office/drawing/2014/main" id="{51EBBE75-10B0-5C4A-8E87-D34CE6DACB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500" t="51181" r="68472" b="39150"/>
          <a:stretch/>
        </p:blipFill>
        <p:spPr bwMode="auto">
          <a:xfrm>
            <a:off x="6956833" y="4257192"/>
            <a:ext cx="672403" cy="9079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 descr="page11image4999328">
            <a:extLst>
              <a:ext uri="{FF2B5EF4-FFF2-40B4-BE49-F238E27FC236}">
                <a16:creationId xmlns:a16="http://schemas.microsoft.com/office/drawing/2014/main" id="{0BB99EEB-C1B3-1B40-9C58-E14679A4E28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2500" t="58519" r="30051" b="21607"/>
          <a:stretch/>
        </p:blipFill>
        <p:spPr bwMode="auto">
          <a:xfrm>
            <a:off x="764913" y="3261137"/>
            <a:ext cx="1237303" cy="1856909"/>
          </a:xfrm>
          <a:prstGeom prst="rect">
            <a:avLst/>
          </a:prstGeom>
          <a:noFill/>
          <a:extLst>
            <a:ext uri="{909E8E84-426E-40DD-AFC4-6F175D3DCCD1}">
              <a14:hiddenFill xmlns:a14="http://schemas.microsoft.com/office/drawing/2010/main">
                <a:solidFill>
                  <a:srgbClr val="FFFFFF"/>
                </a:solidFill>
              </a14:hiddenFill>
            </a:ext>
          </a:extLst>
        </p:spPr>
      </p:pic>
      <p:sp>
        <p:nvSpPr>
          <p:cNvPr id="13" name="Tekstvak 12">
            <a:extLst>
              <a:ext uri="{FF2B5EF4-FFF2-40B4-BE49-F238E27FC236}">
                <a16:creationId xmlns:a16="http://schemas.microsoft.com/office/drawing/2014/main" id="{60E95A40-32C4-5D4C-8A25-D31326D71497}"/>
              </a:ext>
            </a:extLst>
          </p:cNvPr>
          <p:cNvSpPr txBox="1"/>
          <p:nvPr/>
        </p:nvSpPr>
        <p:spPr>
          <a:xfrm>
            <a:off x="651164" y="708912"/>
            <a:ext cx="8524552" cy="1692771"/>
          </a:xfrm>
          <a:prstGeom prst="rect">
            <a:avLst/>
          </a:prstGeom>
          <a:noFill/>
        </p:spPr>
        <p:txBody>
          <a:bodyPr wrap="square" rtlCol="0">
            <a:spAutoFit/>
          </a:bodyPr>
          <a:lstStyle/>
          <a:p>
            <a:r>
              <a:rPr lang="nl-NL" sz="3200" dirty="0" smtClean="0"/>
              <a:t>Perspectief: Ver </a:t>
            </a:r>
            <a:r>
              <a:rPr lang="nl-NL" sz="3200" dirty="0"/>
              <a:t>weg en </a:t>
            </a:r>
            <a:r>
              <a:rPr lang="nl-NL" sz="3200" dirty="0" smtClean="0"/>
              <a:t>dichtbij</a:t>
            </a:r>
            <a:endParaRPr lang="nl-NL" sz="3200" dirty="0"/>
          </a:p>
          <a:p>
            <a:endParaRPr lang="nl-NL" dirty="0"/>
          </a:p>
          <a:p>
            <a:r>
              <a:rPr lang="nl-NL" dirty="0" smtClean="0"/>
              <a:t>Deze </a:t>
            </a:r>
            <a:r>
              <a:rPr lang="nl-NL" dirty="0"/>
              <a:t>6 plaatjes komen uit 1 schilderij. Kijk er 20 seconden naar. </a:t>
            </a:r>
          </a:p>
          <a:p>
            <a:endParaRPr lang="nl-NL" dirty="0"/>
          </a:p>
          <a:p>
            <a:endParaRPr lang="nl-NL" dirty="0"/>
          </a:p>
        </p:txBody>
      </p:sp>
    </p:spTree>
    <p:extLst>
      <p:ext uri="{BB962C8B-B14F-4D97-AF65-F5344CB8AC3E}">
        <p14:creationId xmlns:p14="http://schemas.microsoft.com/office/powerpoint/2010/main" val="2679901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ge11image4999328">
            <a:extLst>
              <a:ext uri="{FF2B5EF4-FFF2-40B4-BE49-F238E27FC236}">
                <a16:creationId xmlns:a16="http://schemas.microsoft.com/office/drawing/2014/main" id="{69C4141A-504D-324D-AB16-3729F7A60F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860" t="14321" r="16806" b="1975"/>
          <a:stretch/>
        </p:blipFill>
        <p:spPr bwMode="auto">
          <a:xfrm>
            <a:off x="3184735" y="104053"/>
            <a:ext cx="8845628" cy="6576026"/>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74A99E74-5E47-9A48-844A-EAF7928BC9C3}"/>
              </a:ext>
            </a:extLst>
          </p:cNvPr>
          <p:cNvSpPr txBox="1"/>
          <p:nvPr/>
        </p:nvSpPr>
        <p:spPr>
          <a:xfrm>
            <a:off x="249383" y="277091"/>
            <a:ext cx="2743199" cy="3139321"/>
          </a:xfrm>
          <a:prstGeom prst="rect">
            <a:avLst/>
          </a:prstGeom>
          <a:noFill/>
        </p:spPr>
        <p:txBody>
          <a:bodyPr wrap="square" rtlCol="0">
            <a:spAutoFit/>
          </a:bodyPr>
          <a:lstStyle/>
          <a:p>
            <a:endParaRPr lang="nl-NL" dirty="0"/>
          </a:p>
          <a:p>
            <a:r>
              <a:rPr lang="nl-NL" dirty="0" smtClean="0"/>
              <a:t>Herken </a:t>
            </a:r>
            <a:r>
              <a:rPr lang="nl-NL" dirty="0"/>
              <a:t>je de 6 </a:t>
            </a:r>
            <a:r>
              <a:rPr lang="nl-NL" dirty="0" smtClean="0"/>
              <a:t>plaatjes?</a:t>
            </a:r>
            <a:endParaRPr lang="nl-NL" dirty="0"/>
          </a:p>
          <a:p>
            <a:endParaRPr lang="nl-NL" dirty="0"/>
          </a:p>
          <a:p>
            <a:r>
              <a:rPr lang="nl-NL" dirty="0"/>
              <a:t>Wat valt </a:t>
            </a:r>
            <a:r>
              <a:rPr lang="nl-NL" dirty="0" smtClean="0"/>
              <a:t>je op </a:t>
            </a:r>
            <a:r>
              <a:rPr lang="nl-NL" dirty="0"/>
              <a:t>met groot en klein? </a:t>
            </a:r>
            <a:endParaRPr lang="nl-NL" dirty="0" smtClean="0"/>
          </a:p>
          <a:p>
            <a:endParaRPr lang="nl-NL" dirty="0"/>
          </a:p>
          <a:p>
            <a:r>
              <a:rPr lang="nl-NL" dirty="0" smtClean="0"/>
              <a:t>En </a:t>
            </a:r>
            <a:r>
              <a:rPr lang="nl-NL" dirty="0"/>
              <a:t>ver weg en dichtbij?</a:t>
            </a:r>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41097465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2" descr="/var/folders/ww/lvk59mk16dgcb3q9g4zl7ctm0000gn/T/com.microsoft.Word/WebArchiveCopyPasteTempFiles/4.jpg">
            <a:extLst>
              <a:ext uri="{FF2B5EF4-FFF2-40B4-BE49-F238E27FC236}">
                <a16:creationId xmlns:a16="http://schemas.microsoft.com/office/drawing/2014/main" id="{9C7BBF2E-E517-DC4C-8E32-53088AFD77EA}"/>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177446" y="184729"/>
            <a:ext cx="3119888" cy="2341638"/>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1523250F-AB46-D742-99E8-AA024A0A13BC}"/>
              </a:ext>
            </a:extLst>
          </p:cNvPr>
          <p:cNvSpPr txBox="1"/>
          <p:nvPr/>
        </p:nvSpPr>
        <p:spPr>
          <a:xfrm>
            <a:off x="337711" y="391455"/>
            <a:ext cx="4839735" cy="7879080"/>
          </a:xfrm>
          <a:prstGeom prst="rect">
            <a:avLst/>
          </a:prstGeom>
          <a:noFill/>
        </p:spPr>
        <p:txBody>
          <a:bodyPr wrap="square" rtlCol="0">
            <a:spAutoFit/>
          </a:bodyPr>
          <a:lstStyle/>
          <a:p>
            <a:r>
              <a:rPr lang="nl-NL" sz="3200" b="1" i="1" dirty="0"/>
              <a:t>Extra opdracht</a:t>
            </a:r>
          </a:p>
          <a:p>
            <a:r>
              <a:rPr lang="nl-NL" sz="2400" dirty="0" smtClean="0"/>
              <a:t>Perspectief</a:t>
            </a:r>
            <a:r>
              <a:rPr lang="nl-NL" sz="2400" dirty="0" smtClean="0"/>
              <a:t>: ver </a:t>
            </a:r>
            <a:r>
              <a:rPr lang="nl-NL" sz="2400" dirty="0"/>
              <a:t>weg en </a:t>
            </a:r>
            <a:r>
              <a:rPr lang="nl-NL" sz="2400" dirty="0" smtClean="0"/>
              <a:t>dichtbij</a:t>
            </a:r>
            <a:endParaRPr lang="nl-NL" sz="2400" dirty="0"/>
          </a:p>
          <a:p>
            <a:endParaRPr lang="nl-NL" dirty="0"/>
          </a:p>
          <a:p>
            <a:endParaRPr lang="nl-NL" b="1" i="1" dirty="0"/>
          </a:p>
          <a:p>
            <a:r>
              <a:rPr lang="nl-NL" dirty="0"/>
              <a:t>Maak net zo’n grappige foto als hiernaast op het schoolplein.  In groepjes van 3 kinderen.</a:t>
            </a:r>
          </a:p>
          <a:p>
            <a:endParaRPr lang="nl-NL" dirty="0"/>
          </a:p>
          <a:p>
            <a:r>
              <a:rPr lang="nl-NL" dirty="0"/>
              <a:t>Kijk naar de foto’s: </a:t>
            </a:r>
          </a:p>
          <a:p>
            <a:r>
              <a:rPr lang="nl-NL" dirty="0"/>
              <a:t>	Wat  is groot en </a:t>
            </a:r>
            <a:r>
              <a:rPr lang="nl-NL" dirty="0" smtClean="0"/>
              <a:t>klein?</a:t>
            </a:r>
            <a:endParaRPr lang="nl-NL" dirty="0"/>
          </a:p>
          <a:p>
            <a:r>
              <a:rPr lang="nl-NL" dirty="0"/>
              <a:t>	Wat klopt er </a:t>
            </a:r>
            <a:r>
              <a:rPr lang="nl-NL" dirty="0" smtClean="0"/>
              <a:t>niet?</a:t>
            </a:r>
            <a:endParaRPr lang="nl-NL" dirty="0"/>
          </a:p>
          <a:p>
            <a:r>
              <a:rPr lang="nl-NL" dirty="0"/>
              <a:t>	Hoe hebben ze deze foto </a:t>
            </a:r>
            <a:r>
              <a:rPr lang="nl-NL" dirty="0" smtClean="0"/>
              <a:t>gemaakt?</a:t>
            </a:r>
            <a:endParaRPr lang="nl-NL" dirty="0"/>
          </a:p>
          <a:p>
            <a:endParaRPr lang="nl-NL" dirty="0"/>
          </a:p>
          <a:p>
            <a:endParaRPr lang="nl-NL" dirty="0"/>
          </a:p>
          <a:p>
            <a:r>
              <a:rPr lang="nl-NL" dirty="0"/>
              <a:t>Wat heb je nodig per groepje:</a:t>
            </a:r>
          </a:p>
          <a:p>
            <a:r>
              <a:rPr lang="nl-NL" dirty="0"/>
              <a:t>	Mobiel of fototoestel</a:t>
            </a:r>
          </a:p>
          <a:p>
            <a:r>
              <a:rPr lang="nl-NL" dirty="0"/>
              <a:t>	Ladder of trapje</a:t>
            </a:r>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pic>
        <p:nvPicPr>
          <p:cNvPr id="3" name="Afbeelding 2">
            <a:extLst>
              <a:ext uri="{FF2B5EF4-FFF2-40B4-BE49-F238E27FC236}">
                <a16:creationId xmlns:a16="http://schemas.microsoft.com/office/drawing/2014/main" id="{AAFE0462-37AC-C148-AF61-10BD4AE5ABAF}"/>
              </a:ext>
            </a:extLst>
          </p:cNvPr>
          <p:cNvPicPr>
            <a:picLocks noChangeAspect="1"/>
          </p:cNvPicPr>
          <p:nvPr/>
        </p:nvPicPr>
        <p:blipFill>
          <a:blip r:embed="rId4"/>
          <a:stretch>
            <a:fillRect/>
          </a:stretch>
        </p:blipFill>
        <p:spPr>
          <a:xfrm>
            <a:off x="5177446" y="2650066"/>
            <a:ext cx="5642954" cy="3761969"/>
          </a:xfrm>
          <a:prstGeom prst="rect">
            <a:avLst/>
          </a:prstGeom>
        </p:spPr>
      </p:pic>
    </p:spTree>
    <p:extLst>
      <p:ext uri="{BB962C8B-B14F-4D97-AF65-F5344CB8AC3E}">
        <p14:creationId xmlns:p14="http://schemas.microsoft.com/office/powerpoint/2010/main" val="493265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b="1" i="1" dirty="0" smtClean="0"/>
              <a:t>Opdracht 1</a:t>
            </a:r>
            <a:endParaRPr lang="nl-NL" sz="3200" b="1" i="1" dirty="0"/>
          </a:p>
        </p:txBody>
      </p:sp>
      <p:sp>
        <p:nvSpPr>
          <p:cNvPr id="6" name="Rechthoek 5"/>
          <p:cNvSpPr/>
          <p:nvPr/>
        </p:nvSpPr>
        <p:spPr>
          <a:xfrm>
            <a:off x="838200" y="3424753"/>
            <a:ext cx="5027141" cy="13078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p:cNvSpPr/>
          <p:nvPr/>
        </p:nvSpPr>
        <p:spPr>
          <a:xfrm>
            <a:off x="838200" y="1690688"/>
            <a:ext cx="5027141" cy="13078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p:nvSpPr>
        <p:spPr>
          <a:xfrm>
            <a:off x="838199" y="5127198"/>
            <a:ext cx="5027141" cy="13078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p:cNvSpPr/>
          <p:nvPr/>
        </p:nvSpPr>
        <p:spPr>
          <a:xfrm>
            <a:off x="6249429" y="1690687"/>
            <a:ext cx="5027141" cy="130788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NL"/>
          </a:p>
        </p:txBody>
      </p:sp>
      <p:sp>
        <p:nvSpPr>
          <p:cNvPr id="11" name="Rechthoek 10"/>
          <p:cNvSpPr/>
          <p:nvPr/>
        </p:nvSpPr>
        <p:spPr>
          <a:xfrm>
            <a:off x="6249428" y="3424752"/>
            <a:ext cx="5027141" cy="130788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NL"/>
          </a:p>
        </p:txBody>
      </p:sp>
      <p:sp>
        <p:nvSpPr>
          <p:cNvPr id="12" name="Rechthoek 11"/>
          <p:cNvSpPr/>
          <p:nvPr/>
        </p:nvSpPr>
        <p:spPr>
          <a:xfrm>
            <a:off x="6249428" y="5127197"/>
            <a:ext cx="5027141" cy="130788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NL"/>
          </a:p>
        </p:txBody>
      </p:sp>
      <p:sp>
        <p:nvSpPr>
          <p:cNvPr id="3" name="Tijdelijke aanduiding voor inhoud 2"/>
          <p:cNvSpPr>
            <a:spLocks noGrp="1"/>
          </p:cNvSpPr>
          <p:nvPr>
            <p:ph sz="half" idx="1"/>
          </p:nvPr>
        </p:nvSpPr>
        <p:spPr/>
        <p:txBody>
          <a:bodyPr>
            <a:normAutofit/>
          </a:bodyPr>
          <a:lstStyle/>
          <a:p>
            <a:pPr marL="0" indent="0">
              <a:buNone/>
            </a:pPr>
            <a:r>
              <a:rPr lang="nl-NL" sz="2400" dirty="0" smtClean="0"/>
              <a:t>1. De helft van de klas gaat met zijn rug naar het digibord toe zitten.</a:t>
            </a:r>
          </a:p>
          <a:p>
            <a:pPr marL="0" indent="0">
              <a:buNone/>
            </a:pPr>
            <a:endParaRPr lang="nl-NL" dirty="0"/>
          </a:p>
          <a:p>
            <a:pPr marL="0" indent="0">
              <a:buNone/>
            </a:pPr>
            <a:endParaRPr lang="nl-NL" sz="2400" dirty="0" smtClean="0"/>
          </a:p>
          <a:p>
            <a:pPr marL="0" indent="0">
              <a:buNone/>
            </a:pPr>
            <a:r>
              <a:rPr lang="nl-NL" sz="2400" dirty="0" smtClean="0"/>
              <a:t>2. Op je tafel liggen: een leeg papier en kleurpotloden.</a:t>
            </a:r>
          </a:p>
          <a:p>
            <a:pPr marL="0" indent="0">
              <a:buNone/>
            </a:pPr>
            <a:endParaRPr lang="nl-NL" dirty="0" smtClean="0"/>
          </a:p>
          <a:p>
            <a:pPr marL="0" indent="0">
              <a:buNone/>
            </a:pPr>
            <a:endParaRPr lang="nl-NL" dirty="0" smtClean="0"/>
          </a:p>
          <a:p>
            <a:pPr marL="0" indent="0">
              <a:buNone/>
            </a:pPr>
            <a:r>
              <a:rPr lang="nl-NL" sz="2400" dirty="0" smtClean="0"/>
              <a:t>3. Jullie zijn de tekenaars.</a:t>
            </a:r>
            <a:endParaRPr lang="nl-NL" sz="2400" dirty="0"/>
          </a:p>
          <a:p>
            <a:pPr marL="0" indent="0">
              <a:buNone/>
            </a:pPr>
            <a:endParaRPr lang="nl-NL" dirty="0"/>
          </a:p>
        </p:txBody>
      </p:sp>
      <p:sp>
        <p:nvSpPr>
          <p:cNvPr id="4" name="Tijdelijke aanduiding voor inhoud 3"/>
          <p:cNvSpPr>
            <a:spLocks noGrp="1"/>
          </p:cNvSpPr>
          <p:nvPr>
            <p:ph sz="half" idx="2"/>
          </p:nvPr>
        </p:nvSpPr>
        <p:spPr/>
        <p:txBody>
          <a:bodyPr>
            <a:normAutofit/>
          </a:bodyPr>
          <a:lstStyle/>
          <a:p>
            <a:pPr marL="0" indent="0">
              <a:buNone/>
            </a:pPr>
            <a:r>
              <a:rPr lang="nl-NL" sz="2400" dirty="0" smtClean="0"/>
              <a:t> 4. De andere helft van de klas kijkt naar het digibord. Daar zie je straks een afbeelding van een schilderij.</a:t>
            </a:r>
          </a:p>
          <a:p>
            <a:pPr marL="0" indent="0">
              <a:buNone/>
            </a:pPr>
            <a:endParaRPr lang="nl-NL" sz="2400" dirty="0" smtClean="0"/>
          </a:p>
          <a:p>
            <a:pPr marL="0" indent="0">
              <a:buNone/>
            </a:pPr>
            <a:r>
              <a:rPr lang="nl-NL" sz="2400" dirty="0" smtClean="0"/>
              <a:t> 5. Om de beurt zeg je hardop in 1 zin wat je ziet.</a:t>
            </a:r>
          </a:p>
          <a:p>
            <a:pPr marL="0" indent="0">
              <a:buNone/>
            </a:pPr>
            <a:endParaRPr lang="nl-NL" sz="2400" dirty="0"/>
          </a:p>
          <a:p>
            <a:pPr marL="0" indent="0">
              <a:buNone/>
            </a:pPr>
            <a:endParaRPr lang="nl-NL" sz="2400" dirty="0" smtClean="0"/>
          </a:p>
          <a:p>
            <a:pPr marL="0" indent="0">
              <a:buNone/>
            </a:pPr>
            <a:r>
              <a:rPr lang="nl-NL" sz="2400" dirty="0" smtClean="0"/>
              <a:t> 6. Jullie zijn de vertellers.</a:t>
            </a:r>
            <a:endParaRPr lang="nl-NL" sz="2400" dirty="0"/>
          </a:p>
        </p:txBody>
      </p:sp>
      <p:cxnSp>
        <p:nvCxnSpPr>
          <p:cNvPr id="14" name="Gekromde verbindingslijn 13"/>
          <p:cNvCxnSpPr/>
          <p:nvPr/>
        </p:nvCxnSpPr>
        <p:spPr>
          <a:xfrm rot="16200000" flipH="1">
            <a:off x="989635" y="2915100"/>
            <a:ext cx="623887" cy="395416"/>
          </a:xfrm>
          <a:prstGeom prst="curvedConnector3">
            <a:avLst>
              <a:gd name="adj1" fmla="val 60563"/>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6" name="Gekromde verbindingslijn 15"/>
          <p:cNvCxnSpPr/>
          <p:nvPr/>
        </p:nvCxnSpPr>
        <p:spPr>
          <a:xfrm rot="16200000" flipH="1">
            <a:off x="2919349" y="4617546"/>
            <a:ext cx="623887" cy="395416"/>
          </a:xfrm>
          <a:prstGeom prst="curvedConnector3">
            <a:avLst>
              <a:gd name="adj1" fmla="val 60563"/>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7" name="Gekromde verbindingslijn 16"/>
          <p:cNvCxnSpPr/>
          <p:nvPr/>
        </p:nvCxnSpPr>
        <p:spPr>
          <a:xfrm rot="5400000">
            <a:off x="8253347" y="2915101"/>
            <a:ext cx="623887" cy="395416"/>
          </a:xfrm>
          <a:prstGeom prst="curvedConnector3">
            <a:avLst>
              <a:gd name="adj1" fmla="val 60563"/>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8" name="Gekromde verbindingslijn 17"/>
          <p:cNvCxnSpPr/>
          <p:nvPr/>
        </p:nvCxnSpPr>
        <p:spPr>
          <a:xfrm rot="5400000">
            <a:off x="9155390" y="4617546"/>
            <a:ext cx="623887" cy="395416"/>
          </a:xfrm>
          <a:prstGeom prst="curvedConnector3">
            <a:avLst>
              <a:gd name="adj1" fmla="val 60562"/>
            </a:avLst>
          </a:prstGeom>
          <a:ln>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3858388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6249429" y="5434059"/>
            <a:ext cx="5104371" cy="119954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 name="Titel 1"/>
          <p:cNvSpPr>
            <a:spLocks noGrp="1"/>
          </p:cNvSpPr>
          <p:nvPr>
            <p:ph type="title"/>
          </p:nvPr>
        </p:nvSpPr>
        <p:spPr/>
        <p:txBody>
          <a:bodyPr/>
          <a:lstStyle/>
          <a:p>
            <a:endParaRPr lang="nl-NL" dirty="0"/>
          </a:p>
        </p:txBody>
      </p:sp>
      <p:sp>
        <p:nvSpPr>
          <p:cNvPr id="5" name="Rechthoek 4"/>
          <p:cNvSpPr/>
          <p:nvPr/>
        </p:nvSpPr>
        <p:spPr>
          <a:xfrm>
            <a:off x="6224201" y="550949"/>
            <a:ext cx="5027141" cy="130788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NL"/>
          </a:p>
        </p:txBody>
      </p:sp>
      <p:sp>
        <p:nvSpPr>
          <p:cNvPr id="6" name="Rechthoek 5"/>
          <p:cNvSpPr/>
          <p:nvPr/>
        </p:nvSpPr>
        <p:spPr>
          <a:xfrm>
            <a:off x="6209269" y="2230796"/>
            <a:ext cx="5144531" cy="283130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a:p>
        </p:txBody>
      </p:sp>
      <p:sp>
        <p:nvSpPr>
          <p:cNvPr id="7" name="Rechthoek 6"/>
          <p:cNvSpPr/>
          <p:nvPr/>
        </p:nvSpPr>
        <p:spPr>
          <a:xfrm>
            <a:off x="915429" y="1693816"/>
            <a:ext cx="5027141" cy="13078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p:cNvSpPr/>
          <p:nvPr/>
        </p:nvSpPr>
        <p:spPr>
          <a:xfrm>
            <a:off x="915429" y="3502021"/>
            <a:ext cx="5027141" cy="13078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p:cNvSpPr>
            <a:spLocks noGrp="1"/>
          </p:cNvSpPr>
          <p:nvPr>
            <p:ph sz="half" idx="1"/>
          </p:nvPr>
        </p:nvSpPr>
        <p:spPr>
          <a:xfrm>
            <a:off x="838200" y="1825624"/>
            <a:ext cx="5181600" cy="4879975"/>
          </a:xfrm>
        </p:spPr>
        <p:txBody>
          <a:bodyPr>
            <a:normAutofit/>
          </a:bodyPr>
          <a:lstStyle/>
          <a:p>
            <a:pPr marL="0" indent="0">
              <a:buNone/>
            </a:pPr>
            <a:r>
              <a:rPr lang="nl-NL" sz="2400" dirty="0" smtClean="0"/>
              <a:t>7. De tekenaars luisteren goed en tekenen wat de andere groep vertelt over het schilderij.</a:t>
            </a:r>
          </a:p>
          <a:p>
            <a:pPr marL="0" indent="0">
              <a:buNone/>
            </a:pPr>
            <a:endParaRPr lang="nl-NL" sz="2400" dirty="0"/>
          </a:p>
          <a:p>
            <a:pPr marL="0" indent="0">
              <a:buNone/>
            </a:pPr>
            <a:r>
              <a:rPr lang="nl-NL" sz="2400" dirty="0" smtClean="0"/>
              <a:t>8. Het hoeft er natuurlijk niet precies zo uit te zien als op het schilderij. Je tekent op je eigen manier.</a:t>
            </a:r>
            <a:endParaRPr lang="nl-NL" sz="2400" dirty="0"/>
          </a:p>
        </p:txBody>
      </p:sp>
      <p:sp>
        <p:nvSpPr>
          <p:cNvPr id="4" name="Tijdelijke aanduiding voor inhoud 3"/>
          <p:cNvSpPr>
            <a:spLocks noGrp="1"/>
          </p:cNvSpPr>
          <p:nvPr>
            <p:ph sz="half" idx="2"/>
          </p:nvPr>
        </p:nvSpPr>
        <p:spPr>
          <a:xfrm>
            <a:off x="6210815" y="643401"/>
            <a:ext cx="5181600" cy="5930394"/>
          </a:xfrm>
        </p:spPr>
        <p:txBody>
          <a:bodyPr>
            <a:normAutofit/>
          </a:bodyPr>
          <a:lstStyle/>
          <a:p>
            <a:pPr marL="0" indent="0">
              <a:buNone/>
            </a:pPr>
            <a:r>
              <a:rPr lang="nl-NL" sz="2400" dirty="0" smtClean="0"/>
              <a:t>9. De vertellers proberen zo goed mogelijk te beschrijven wat ze zien</a:t>
            </a:r>
          </a:p>
          <a:p>
            <a:pPr marL="0" indent="0">
              <a:buNone/>
            </a:pPr>
            <a:endParaRPr lang="nl-NL" sz="2400" dirty="0" smtClean="0"/>
          </a:p>
          <a:p>
            <a:pPr marL="0" indent="0">
              <a:buNone/>
            </a:pPr>
            <a:endParaRPr lang="nl-NL" sz="2400" dirty="0" smtClean="0"/>
          </a:p>
          <a:p>
            <a:pPr marL="0" indent="0">
              <a:buNone/>
            </a:pPr>
            <a:r>
              <a:rPr lang="nl-NL" sz="2400" dirty="0" smtClean="0"/>
              <a:t>10. Als alle vertellers en de tekenaars klaar zijn, draaien de tekenaars zich om en vergelijken hun tekeningen met het echte schilderij. </a:t>
            </a:r>
          </a:p>
          <a:p>
            <a:pPr marL="0" indent="0">
              <a:buNone/>
            </a:pPr>
            <a:r>
              <a:rPr lang="nl-NL" sz="2400" dirty="0" smtClean="0"/>
              <a:t>Lijkt het een beetje?</a:t>
            </a:r>
          </a:p>
          <a:p>
            <a:pPr marL="0" indent="0">
              <a:buNone/>
            </a:pPr>
            <a:r>
              <a:rPr lang="nl-NL" sz="2400" dirty="0" smtClean="0"/>
              <a:t>Welke verschillen kun je ontdekken in de tekeningen?</a:t>
            </a:r>
          </a:p>
          <a:p>
            <a:pPr marL="0" indent="0">
              <a:buNone/>
            </a:pPr>
            <a:endParaRPr lang="nl-NL" sz="2400" dirty="0" smtClean="0"/>
          </a:p>
          <a:p>
            <a:pPr marL="0" indent="0">
              <a:buNone/>
            </a:pPr>
            <a:endParaRPr lang="nl-NL" sz="2400" dirty="0"/>
          </a:p>
          <a:p>
            <a:pPr marL="0" indent="0">
              <a:buNone/>
            </a:pPr>
            <a:r>
              <a:rPr lang="nl-NL" sz="2400" dirty="0" smtClean="0"/>
              <a:t>11. Nu wisselen de groepen.</a:t>
            </a:r>
            <a:endParaRPr lang="nl-NL" sz="2400" dirty="0"/>
          </a:p>
        </p:txBody>
      </p:sp>
      <p:cxnSp>
        <p:nvCxnSpPr>
          <p:cNvPr id="10" name="Gekromde verbindingslijn 9"/>
          <p:cNvCxnSpPr/>
          <p:nvPr/>
        </p:nvCxnSpPr>
        <p:spPr>
          <a:xfrm rot="5400000">
            <a:off x="8549910" y="1753578"/>
            <a:ext cx="623887" cy="395416"/>
          </a:xfrm>
          <a:prstGeom prst="curvedConnector3">
            <a:avLst>
              <a:gd name="adj1" fmla="val 60563"/>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1" name="Gekromde verbindingslijn 10"/>
          <p:cNvCxnSpPr/>
          <p:nvPr/>
        </p:nvCxnSpPr>
        <p:spPr>
          <a:xfrm rot="16200000" flipH="1">
            <a:off x="2614549" y="2980952"/>
            <a:ext cx="623887" cy="395416"/>
          </a:xfrm>
          <a:prstGeom prst="curvedConnector3">
            <a:avLst>
              <a:gd name="adj1" fmla="val 60563"/>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4" name="Gekromde verbindingslijn 13"/>
          <p:cNvCxnSpPr/>
          <p:nvPr/>
        </p:nvCxnSpPr>
        <p:spPr>
          <a:xfrm>
            <a:off x="4144662" y="4431049"/>
            <a:ext cx="2064607" cy="544686"/>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65233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a:xfrm>
            <a:off x="2444577" y="1063910"/>
            <a:ext cx="5480223" cy="134153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a:p>
        </p:txBody>
      </p:sp>
      <p:sp>
        <p:nvSpPr>
          <p:cNvPr id="3" name="Tijdelijke aanduiding voor inhoud 2"/>
          <p:cNvSpPr>
            <a:spLocks noGrp="1"/>
          </p:cNvSpPr>
          <p:nvPr>
            <p:ph sz="half" idx="1"/>
          </p:nvPr>
        </p:nvSpPr>
        <p:spPr>
          <a:xfrm>
            <a:off x="838200" y="1825624"/>
            <a:ext cx="5181600" cy="4879975"/>
          </a:xfrm>
        </p:spPr>
        <p:txBody>
          <a:bodyPr>
            <a:normAutofit/>
          </a:bodyPr>
          <a:lstStyle/>
          <a:p>
            <a:pPr marL="0" indent="0">
              <a:buNone/>
            </a:pPr>
            <a:endParaRPr lang="nl-NL" dirty="0"/>
          </a:p>
          <a:p>
            <a:pPr marL="0" indent="0">
              <a:buNone/>
            </a:pPr>
            <a:endParaRPr lang="nl-NL" dirty="0"/>
          </a:p>
        </p:txBody>
      </p:sp>
      <p:sp>
        <p:nvSpPr>
          <p:cNvPr id="4" name="Tijdelijke aanduiding voor inhoud 3"/>
          <p:cNvSpPr>
            <a:spLocks noGrp="1"/>
          </p:cNvSpPr>
          <p:nvPr>
            <p:ph sz="half" idx="2"/>
          </p:nvPr>
        </p:nvSpPr>
        <p:spPr>
          <a:xfrm>
            <a:off x="2586165" y="528071"/>
            <a:ext cx="5181600" cy="5786391"/>
          </a:xfrm>
        </p:spPr>
        <p:txBody>
          <a:bodyPr>
            <a:normAutofit/>
          </a:bodyPr>
          <a:lstStyle/>
          <a:p>
            <a:pPr marL="0" indent="0">
              <a:buNone/>
            </a:pPr>
            <a:endParaRPr lang="nl-NL" dirty="0" smtClean="0"/>
          </a:p>
          <a:p>
            <a:pPr marL="0" indent="0">
              <a:buNone/>
            </a:pPr>
            <a:r>
              <a:rPr lang="nl-NL" dirty="0" smtClean="0"/>
              <a:t>12. Alles duidelijk? </a:t>
            </a:r>
          </a:p>
          <a:p>
            <a:pPr marL="0" indent="0">
              <a:buNone/>
            </a:pPr>
            <a:r>
              <a:rPr lang="nl-NL" dirty="0" smtClean="0"/>
              <a:t>Dan mogen de tekenaars zich nu omdraaien</a:t>
            </a:r>
            <a:r>
              <a:rPr lang="nl-NL" dirty="0"/>
              <a:t>.</a:t>
            </a:r>
            <a:endParaRPr lang="nl-NL" dirty="0" smtClean="0"/>
          </a:p>
          <a:p>
            <a:pPr marL="0" indent="0">
              <a:buNone/>
            </a:pPr>
            <a:endParaRPr lang="nl-NL" dirty="0" smtClean="0"/>
          </a:p>
          <a:p>
            <a:pPr marL="0" indent="0">
              <a:buNone/>
            </a:pPr>
            <a:endParaRPr lang="nl-NL" dirty="0"/>
          </a:p>
        </p:txBody>
      </p:sp>
    </p:spTree>
    <p:extLst>
      <p:ext uri="{BB962C8B-B14F-4D97-AF65-F5344CB8AC3E}">
        <p14:creationId xmlns:p14="http://schemas.microsoft.com/office/powerpoint/2010/main" val="9218602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395641" y="115030"/>
            <a:ext cx="4637902" cy="369332"/>
          </a:xfrm>
          <a:prstGeom prst="rect">
            <a:avLst/>
          </a:prstGeom>
          <a:noFill/>
        </p:spPr>
        <p:txBody>
          <a:bodyPr wrap="square" rtlCol="0">
            <a:spAutoFit/>
          </a:bodyPr>
          <a:lstStyle/>
          <a:p>
            <a:r>
              <a:rPr lang="nl-NL" dirty="0" smtClean="0"/>
              <a:t>Vertellers, wat zien jullie op dit schilderij?</a:t>
            </a:r>
            <a:endParaRPr lang="nl-NL" dirty="0"/>
          </a:p>
        </p:txBody>
      </p:sp>
      <p:sp>
        <p:nvSpPr>
          <p:cNvPr id="2" name="Tekstvak 1"/>
          <p:cNvSpPr txBox="1"/>
          <p:nvPr/>
        </p:nvSpPr>
        <p:spPr>
          <a:xfrm>
            <a:off x="659027" y="2792627"/>
            <a:ext cx="461665" cy="3031524"/>
          </a:xfrm>
          <a:prstGeom prst="rect">
            <a:avLst/>
          </a:prstGeom>
          <a:noFill/>
        </p:spPr>
        <p:txBody>
          <a:bodyPr vert="vert270" wrap="square" rtlCol="0">
            <a:spAutoFit/>
          </a:bodyPr>
          <a:lstStyle/>
          <a:p>
            <a:endParaRPr lang="nl-NL" dirty="0"/>
          </a:p>
        </p:txBody>
      </p:sp>
      <p:pic>
        <p:nvPicPr>
          <p:cNvPr id="10" name="Afbeelding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3862" y="411250"/>
            <a:ext cx="9169195" cy="6446750"/>
          </a:xfrm>
          <a:prstGeom prst="rect">
            <a:avLst/>
          </a:prstGeom>
        </p:spPr>
      </p:pic>
    </p:spTree>
    <p:extLst>
      <p:ext uri="{BB962C8B-B14F-4D97-AF65-F5344CB8AC3E}">
        <p14:creationId xmlns:p14="http://schemas.microsoft.com/office/powerpoint/2010/main" val="38232566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a:xfrm>
            <a:off x="2421925" y="1063910"/>
            <a:ext cx="5345840" cy="244540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a:p>
        </p:txBody>
      </p:sp>
      <p:sp>
        <p:nvSpPr>
          <p:cNvPr id="3" name="Tijdelijke aanduiding voor inhoud 2"/>
          <p:cNvSpPr>
            <a:spLocks noGrp="1"/>
          </p:cNvSpPr>
          <p:nvPr>
            <p:ph sz="half" idx="1"/>
          </p:nvPr>
        </p:nvSpPr>
        <p:spPr>
          <a:xfrm>
            <a:off x="838200" y="1825624"/>
            <a:ext cx="5181600" cy="4879975"/>
          </a:xfrm>
        </p:spPr>
        <p:txBody>
          <a:bodyPr>
            <a:normAutofit/>
          </a:bodyPr>
          <a:lstStyle/>
          <a:p>
            <a:pPr marL="0" indent="0">
              <a:buNone/>
            </a:pPr>
            <a:endParaRPr lang="nl-NL" dirty="0"/>
          </a:p>
          <a:p>
            <a:pPr marL="0" indent="0">
              <a:buNone/>
            </a:pPr>
            <a:endParaRPr lang="nl-NL" dirty="0"/>
          </a:p>
        </p:txBody>
      </p:sp>
      <p:sp>
        <p:nvSpPr>
          <p:cNvPr id="7" name="Rechthoek 6"/>
          <p:cNvSpPr/>
          <p:nvPr/>
        </p:nvSpPr>
        <p:spPr>
          <a:xfrm>
            <a:off x="2421925" y="3689186"/>
            <a:ext cx="5345840" cy="244540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a:p>
        </p:txBody>
      </p:sp>
      <p:sp>
        <p:nvSpPr>
          <p:cNvPr id="4" name="Tijdelijke aanduiding voor inhoud 3"/>
          <p:cNvSpPr>
            <a:spLocks noGrp="1"/>
          </p:cNvSpPr>
          <p:nvPr>
            <p:ph sz="half" idx="2"/>
          </p:nvPr>
        </p:nvSpPr>
        <p:spPr>
          <a:xfrm>
            <a:off x="2586165" y="528071"/>
            <a:ext cx="5181600" cy="5786391"/>
          </a:xfrm>
        </p:spPr>
        <p:txBody>
          <a:bodyPr>
            <a:normAutofit/>
          </a:bodyPr>
          <a:lstStyle/>
          <a:p>
            <a:pPr marL="0" indent="0">
              <a:buNone/>
            </a:pPr>
            <a:endParaRPr lang="nl-NL" dirty="0" smtClean="0"/>
          </a:p>
          <a:p>
            <a:pPr marL="0" indent="0">
              <a:buNone/>
            </a:pPr>
            <a:r>
              <a:rPr lang="nl-NL" dirty="0" smtClean="0"/>
              <a:t>Heeft iedereen iets verteld over het schilderij? </a:t>
            </a:r>
          </a:p>
          <a:p>
            <a:pPr marL="0" indent="0">
              <a:buNone/>
            </a:pPr>
            <a:r>
              <a:rPr lang="nl-NL" dirty="0" smtClean="0"/>
              <a:t>Dan mogen de tekenaars zich omdraaien.</a:t>
            </a:r>
          </a:p>
          <a:p>
            <a:pPr marL="0" indent="0">
              <a:buNone/>
            </a:pPr>
            <a:endParaRPr lang="nl-NL" dirty="0"/>
          </a:p>
          <a:p>
            <a:pPr marL="0" indent="0">
              <a:buNone/>
            </a:pPr>
            <a:endParaRPr lang="nl-NL" dirty="0" smtClean="0"/>
          </a:p>
          <a:p>
            <a:pPr marL="0" indent="0">
              <a:buNone/>
            </a:pPr>
            <a:r>
              <a:rPr lang="nl-NL" dirty="0" smtClean="0"/>
              <a:t>Nu worden de rollen omgedraaid.</a:t>
            </a:r>
          </a:p>
          <a:p>
            <a:pPr marL="0" indent="0">
              <a:buNone/>
            </a:pPr>
            <a:r>
              <a:rPr lang="nl-NL" dirty="0" smtClean="0"/>
              <a:t>Met een nieuw schilderij.</a:t>
            </a:r>
          </a:p>
          <a:p>
            <a:pPr marL="0" indent="0">
              <a:buNone/>
            </a:pPr>
            <a:endParaRPr lang="nl-NL" dirty="0" smtClean="0"/>
          </a:p>
          <a:p>
            <a:pPr marL="0" indent="0">
              <a:buNone/>
            </a:pPr>
            <a:r>
              <a:rPr lang="nl-NL" dirty="0" smtClean="0"/>
              <a:t>Tekenaars, draai je maar om.</a:t>
            </a:r>
            <a:endParaRPr lang="nl-NL" dirty="0"/>
          </a:p>
          <a:p>
            <a:pPr marL="0" indent="0">
              <a:buNone/>
            </a:pPr>
            <a:endParaRPr lang="nl-NL" dirty="0" smtClean="0"/>
          </a:p>
          <a:p>
            <a:pPr marL="0" indent="0">
              <a:buNone/>
            </a:pPr>
            <a:endParaRPr lang="nl-NL" dirty="0" smtClean="0"/>
          </a:p>
          <a:p>
            <a:pPr marL="0" indent="0">
              <a:buNone/>
            </a:pPr>
            <a:endParaRPr lang="nl-NL" dirty="0" smtClean="0"/>
          </a:p>
          <a:p>
            <a:pPr marL="0" indent="0">
              <a:buNone/>
            </a:pPr>
            <a:endParaRPr lang="nl-NL" dirty="0"/>
          </a:p>
        </p:txBody>
      </p:sp>
    </p:spTree>
    <p:extLst>
      <p:ext uri="{BB962C8B-B14F-4D97-AF65-F5344CB8AC3E}">
        <p14:creationId xmlns:p14="http://schemas.microsoft.com/office/powerpoint/2010/main" val="12282822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370703" y="148281"/>
            <a:ext cx="4637902" cy="369332"/>
          </a:xfrm>
          <a:prstGeom prst="rect">
            <a:avLst/>
          </a:prstGeom>
          <a:noFill/>
        </p:spPr>
        <p:txBody>
          <a:bodyPr wrap="square" rtlCol="0">
            <a:spAutoFit/>
          </a:bodyPr>
          <a:lstStyle/>
          <a:p>
            <a:r>
              <a:rPr lang="nl-NL" dirty="0" smtClean="0"/>
              <a:t>Vertellers, wat zien jullie op dit schilderij?</a:t>
            </a:r>
            <a:endParaRPr lang="nl-NL" dirty="0"/>
          </a:p>
        </p:txBody>
      </p:sp>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7836" y="624109"/>
            <a:ext cx="7390356" cy="5875333"/>
          </a:xfrm>
          <a:prstGeom prst="rect">
            <a:avLst/>
          </a:prstGeom>
        </p:spPr>
      </p:pic>
    </p:spTree>
    <p:extLst>
      <p:ext uri="{BB962C8B-B14F-4D97-AF65-F5344CB8AC3E}">
        <p14:creationId xmlns:p14="http://schemas.microsoft.com/office/powerpoint/2010/main" val="31229180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a:xfrm>
            <a:off x="2421925" y="1063910"/>
            <a:ext cx="5345840" cy="244540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a:p>
        </p:txBody>
      </p:sp>
      <p:sp>
        <p:nvSpPr>
          <p:cNvPr id="3" name="Tijdelijke aanduiding voor inhoud 2"/>
          <p:cNvSpPr>
            <a:spLocks noGrp="1"/>
          </p:cNvSpPr>
          <p:nvPr>
            <p:ph sz="half" idx="1"/>
          </p:nvPr>
        </p:nvSpPr>
        <p:spPr>
          <a:xfrm>
            <a:off x="838200" y="1825624"/>
            <a:ext cx="5181600" cy="4879975"/>
          </a:xfrm>
        </p:spPr>
        <p:txBody>
          <a:bodyPr>
            <a:normAutofit/>
          </a:bodyPr>
          <a:lstStyle/>
          <a:p>
            <a:pPr marL="0" indent="0">
              <a:buNone/>
            </a:pPr>
            <a:endParaRPr lang="nl-NL" dirty="0"/>
          </a:p>
          <a:p>
            <a:pPr marL="0" indent="0">
              <a:buNone/>
            </a:pPr>
            <a:endParaRPr lang="nl-NL" dirty="0"/>
          </a:p>
        </p:txBody>
      </p:sp>
      <p:sp>
        <p:nvSpPr>
          <p:cNvPr id="4" name="Tijdelijke aanduiding voor inhoud 3"/>
          <p:cNvSpPr>
            <a:spLocks noGrp="1"/>
          </p:cNvSpPr>
          <p:nvPr>
            <p:ph sz="half" idx="2"/>
          </p:nvPr>
        </p:nvSpPr>
        <p:spPr>
          <a:xfrm>
            <a:off x="2586165" y="528071"/>
            <a:ext cx="5181600" cy="5786391"/>
          </a:xfrm>
        </p:spPr>
        <p:txBody>
          <a:bodyPr>
            <a:normAutofit/>
          </a:bodyPr>
          <a:lstStyle/>
          <a:p>
            <a:pPr marL="0" indent="0">
              <a:buNone/>
            </a:pPr>
            <a:endParaRPr lang="nl-NL" dirty="0" smtClean="0"/>
          </a:p>
          <a:p>
            <a:pPr marL="0" indent="0">
              <a:buNone/>
            </a:pPr>
            <a:r>
              <a:rPr lang="nl-NL" dirty="0" smtClean="0"/>
              <a:t>Heeft iedereen iets verteld over het schilderij? </a:t>
            </a:r>
          </a:p>
          <a:p>
            <a:pPr marL="0" indent="0">
              <a:buNone/>
            </a:pPr>
            <a:r>
              <a:rPr lang="nl-NL" dirty="0" smtClean="0"/>
              <a:t>Dan draaien de tekenaars zich om en vergelijken hun tekening met het echte schilderij.</a:t>
            </a:r>
          </a:p>
          <a:p>
            <a:pPr marL="0" indent="0">
              <a:buNone/>
            </a:pPr>
            <a:endParaRPr lang="nl-NL" dirty="0"/>
          </a:p>
          <a:p>
            <a:pPr marL="0" indent="0">
              <a:buNone/>
            </a:pPr>
            <a:endParaRPr lang="nl-NL" dirty="0" smtClean="0"/>
          </a:p>
          <a:p>
            <a:pPr marL="0" indent="0">
              <a:buNone/>
            </a:pPr>
            <a:endParaRPr lang="nl-NL" dirty="0" smtClean="0"/>
          </a:p>
          <a:p>
            <a:pPr marL="0" indent="0">
              <a:buNone/>
            </a:pPr>
            <a:endParaRPr lang="nl-NL" dirty="0" smtClean="0"/>
          </a:p>
          <a:p>
            <a:pPr marL="0" indent="0">
              <a:buNone/>
            </a:pPr>
            <a:endParaRPr lang="nl-NL" dirty="0"/>
          </a:p>
        </p:txBody>
      </p:sp>
    </p:spTree>
    <p:extLst>
      <p:ext uri="{BB962C8B-B14F-4D97-AF65-F5344CB8AC3E}">
        <p14:creationId xmlns:p14="http://schemas.microsoft.com/office/powerpoint/2010/main" val="823064240"/>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2661</TotalTime>
  <Words>814</Words>
  <Application>Microsoft Office PowerPoint</Application>
  <PresentationFormat>Breedbeeld</PresentationFormat>
  <Paragraphs>172</Paragraphs>
  <Slides>26</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26</vt:i4>
      </vt:variant>
    </vt:vector>
  </HeadingPairs>
  <TitlesOfParts>
    <vt:vector size="30" baseType="lpstr">
      <vt:lpstr>Arial</vt:lpstr>
      <vt:lpstr>Calibri</vt:lpstr>
      <vt:lpstr>Calibri Light</vt:lpstr>
      <vt:lpstr>Kantoorthema</vt:lpstr>
      <vt:lpstr> </vt:lpstr>
      <vt:lpstr>PowerPoint-presentatie</vt:lpstr>
      <vt:lpstr>Opdracht 1</vt:lpstr>
      <vt:lpstr>PowerPoint-presentatie</vt:lpstr>
      <vt:lpstr>PowerPoint-presentatie</vt:lpstr>
      <vt:lpstr>PowerPoint-presentatie</vt:lpstr>
      <vt:lpstr>PowerPoint-presentatie</vt:lpstr>
      <vt:lpstr>PowerPoint-presentatie</vt:lpstr>
      <vt:lpstr>PowerPoint-presentatie</vt:lpstr>
      <vt:lpstr>Opdracht 2</vt:lpstr>
      <vt:lpstr>PowerPoint-presentatie</vt:lpstr>
      <vt:lpstr>PowerPoint-presentatie</vt:lpstr>
      <vt:lpstr>PowerPoint-presentatie</vt:lpstr>
      <vt:lpstr>PowerPoint-presentatie</vt:lpstr>
      <vt:lpstr>PowerPoint-presentatie</vt:lpstr>
      <vt:lpstr>PowerPoint-presentatie</vt:lpstr>
      <vt:lpstr>Opdracht 3</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Digibordles</dc:title>
  <dc:creator>Maud van Tongeren | Museum Gouda</dc:creator>
  <cp:lastModifiedBy>Anita Kuipers | Musea Zutphen</cp:lastModifiedBy>
  <cp:revision>51</cp:revision>
  <cp:lastPrinted>2018-10-08T11:58:47Z</cp:lastPrinted>
  <dcterms:created xsi:type="dcterms:W3CDTF">2017-12-14T08:34:56Z</dcterms:created>
  <dcterms:modified xsi:type="dcterms:W3CDTF">2019-03-13T11:17:04Z</dcterms:modified>
</cp:coreProperties>
</file>